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56" r:id="rId2"/>
    <p:sldId id="257" r:id="rId3"/>
    <p:sldId id="259" r:id="rId4"/>
    <p:sldId id="282" r:id="rId5"/>
    <p:sldId id="286" r:id="rId6"/>
    <p:sldId id="287" r:id="rId7"/>
    <p:sldId id="300" r:id="rId8"/>
    <p:sldId id="291" r:id="rId9"/>
    <p:sldId id="290" r:id="rId10"/>
    <p:sldId id="292" r:id="rId11"/>
    <p:sldId id="293" r:id="rId12"/>
    <p:sldId id="294" r:id="rId13"/>
    <p:sldId id="296" r:id="rId14"/>
    <p:sldId id="297" r:id="rId15"/>
    <p:sldId id="29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6518"/>
    <a:srgbClr val="F185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108" d="100"/>
          <a:sy n="108" d="100"/>
        </p:scale>
        <p:origin x="-276" y="2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3646891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f9d1669741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f9d1669741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9d16697b4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f9d16697b4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0" y="-135325"/>
            <a:ext cx="9144000" cy="877500"/>
          </a:xfrm>
          <a:prstGeom prst="rect">
            <a:avLst/>
          </a:prstGeom>
          <a:solidFill>
            <a:srgbClr val="073763"/>
          </a:solidFill>
          <a:ln>
            <a:noFill/>
          </a:ln>
        </p:spPr>
        <p:txBody>
          <a:bodyPr spcFirstLastPara="1" wrap="square" lIns="0" tIns="0" rIns="18275" bIns="0" anchor="b" anchorCtr="0">
            <a:spAutoFit/>
          </a:bodyPr>
          <a:lstStyle/>
          <a:p>
            <a:pPr marL="0" lvl="0" indent="0" algn="ctr" rtl="0">
              <a:spcBef>
                <a:spcPts val="0"/>
              </a:spcBef>
              <a:spcAft>
                <a:spcPts val="0"/>
              </a:spcAft>
              <a:buClr>
                <a:schemeClr val="lt1"/>
              </a:buClr>
              <a:buSzPts val="2800"/>
              <a:buFont typeface="Calibri"/>
              <a:buNone/>
            </a:pPr>
            <a:r>
              <a:rPr lang="en" sz="2500" b="1">
                <a:solidFill>
                  <a:schemeClr val="lt1"/>
                </a:solidFill>
                <a:latin typeface="Georgia"/>
                <a:ea typeface="Georgia"/>
                <a:cs typeface="Georgia"/>
                <a:sym typeface="Georgia"/>
              </a:rPr>
              <a:t>BANGALORE TECHNOLOGICAL INSTITUTE</a:t>
            </a:r>
            <a:r>
              <a:rPr lang="en" sz="2800">
                <a:solidFill>
                  <a:schemeClr val="lt1"/>
                </a:solidFill>
                <a:latin typeface="Georgia"/>
                <a:ea typeface="Georgia"/>
                <a:cs typeface="Georgia"/>
                <a:sym typeface="Georgia"/>
              </a:rPr>
              <a:t/>
            </a:r>
            <a:br>
              <a:rPr lang="en" sz="2800">
                <a:solidFill>
                  <a:schemeClr val="lt1"/>
                </a:solidFill>
                <a:latin typeface="Georgia"/>
                <a:ea typeface="Georgia"/>
                <a:cs typeface="Georgia"/>
                <a:sym typeface="Georgia"/>
              </a:rPr>
            </a:br>
            <a:r>
              <a:rPr lang="en" sz="1900" b="1">
                <a:solidFill>
                  <a:srgbClr val="FFFF00"/>
                </a:solidFill>
                <a:latin typeface="Georgia"/>
                <a:ea typeface="Georgia"/>
                <a:cs typeface="Georgia"/>
                <a:sym typeface="Georgia"/>
              </a:rPr>
              <a:t>Department of Computer Science  &amp; Engineering</a:t>
            </a:r>
            <a:endParaRPr sz="1900" b="1">
              <a:solidFill>
                <a:srgbClr val="FFFF00"/>
              </a:solidFill>
              <a:latin typeface="Georgia"/>
              <a:ea typeface="Georgia"/>
              <a:cs typeface="Georgia"/>
              <a:sym typeface="Georgia"/>
            </a:endParaRPr>
          </a:p>
          <a:p>
            <a:pPr marL="0" lvl="0" indent="0" algn="ctr" rtl="0">
              <a:spcBef>
                <a:spcPts val="0"/>
              </a:spcBef>
              <a:spcAft>
                <a:spcPts val="0"/>
              </a:spcAft>
              <a:buClr>
                <a:schemeClr val="lt1"/>
              </a:buClr>
              <a:buSzPts val="2800"/>
              <a:buFont typeface="Calibri"/>
              <a:buNone/>
            </a:pPr>
            <a:endParaRPr sz="1300" b="1">
              <a:solidFill>
                <a:srgbClr val="FFFF00"/>
              </a:solidFill>
              <a:latin typeface="Georgia"/>
              <a:ea typeface="Georgia"/>
              <a:cs typeface="Georgia"/>
              <a:sym typeface="Georgia"/>
            </a:endParaRPr>
          </a:p>
        </p:txBody>
      </p:sp>
      <p:pic>
        <p:nvPicPr>
          <p:cNvPr id="129" name="Google Shape;129;p13"/>
          <p:cNvPicPr preferRelativeResize="0"/>
          <p:nvPr/>
        </p:nvPicPr>
        <p:blipFill rotWithShape="1">
          <a:blip r:embed="rId3">
            <a:alphaModFix/>
          </a:blip>
          <a:srcRect/>
          <a:stretch/>
        </p:blipFill>
        <p:spPr>
          <a:xfrm>
            <a:off x="1" y="-135325"/>
            <a:ext cx="904460" cy="877499"/>
          </a:xfrm>
          <a:prstGeom prst="rect">
            <a:avLst/>
          </a:prstGeom>
          <a:noFill/>
          <a:ln>
            <a:noFill/>
          </a:ln>
        </p:spPr>
      </p:pic>
      <p:pic>
        <p:nvPicPr>
          <p:cNvPr id="130" name="Google Shape;130;p13" descr="d4s.jpg"/>
          <p:cNvPicPr preferRelativeResize="0"/>
          <p:nvPr/>
        </p:nvPicPr>
        <p:blipFill rotWithShape="1">
          <a:blip r:embed="rId4">
            <a:alphaModFix/>
          </a:blip>
          <a:srcRect/>
          <a:stretch/>
        </p:blipFill>
        <p:spPr>
          <a:xfrm>
            <a:off x="8317650" y="-135325"/>
            <a:ext cx="826350" cy="877500"/>
          </a:xfrm>
          <a:prstGeom prst="rect">
            <a:avLst/>
          </a:prstGeom>
          <a:noFill/>
          <a:ln>
            <a:noFill/>
          </a:ln>
        </p:spPr>
      </p:pic>
      <p:sp>
        <p:nvSpPr>
          <p:cNvPr id="131" name="Google Shape;131;p13"/>
          <p:cNvSpPr txBox="1"/>
          <p:nvPr/>
        </p:nvSpPr>
        <p:spPr>
          <a:xfrm>
            <a:off x="271375" y="1270350"/>
            <a:ext cx="8727600" cy="1301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100" dirty="0">
                <a:latin typeface="Times New Roman" panose="02020603050405020304" pitchFamily="18" charset="0"/>
                <a:ea typeface="Georgia"/>
                <a:cs typeface="Times New Roman" panose="02020603050405020304" pitchFamily="18" charset="0"/>
                <a:sym typeface="Georgia"/>
              </a:rPr>
              <a:t>INTERNSHIP PRESENTATION</a:t>
            </a:r>
            <a:endParaRPr sz="2100" dirty="0">
              <a:latin typeface="Times New Roman" panose="02020603050405020304" pitchFamily="18" charset="0"/>
              <a:ea typeface="Georgia"/>
              <a:cs typeface="Times New Roman" panose="02020603050405020304" pitchFamily="18" charset="0"/>
              <a:sym typeface="Georgia"/>
            </a:endParaRPr>
          </a:p>
          <a:p>
            <a:pPr marL="0" lvl="0" indent="0" algn="ctr" rtl="0">
              <a:lnSpc>
                <a:spcPct val="115000"/>
              </a:lnSpc>
              <a:spcBef>
                <a:spcPts val="0"/>
              </a:spcBef>
              <a:spcAft>
                <a:spcPts val="0"/>
              </a:spcAft>
              <a:buNone/>
            </a:pPr>
            <a:r>
              <a:rPr lang="en" sz="1600" dirty="0" smtClean="0">
                <a:latin typeface="Times New Roman" panose="02020603050405020304" pitchFamily="18" charset="0"/>
                <a:ea typeface="Georgia"/>
                <a:cs typeface="Times New Roman" panose="02020603050405020304" pitchFamily="18" charset="0"/>
                <a:sym typeface="Georgia"/>
              </a:rPr>
              <a:t>Varcons</a:t>
            </a:r>
            <a:r>
              <a:rPr lang="en" sz="1600" dirty="0" smtClean="0">
                <a:latin typeface="Times New Roman" panose="02020603050405020304" pitchFamily="18" charset="0"/>
                <a:ea typeface="Georgia"/>
                <a:cs typeface="Times New Roman" panose="02020603050405020304" pitchFamily="18" charset="0"/>
                <a:sym typeface="Georgia"/>
              </a:rPr>
              <a:t> Technologies Pvt Ltd</a:t>
            </a:r>
          </a:p>
          <a:p>
            <a:pPr marL="0" lvl="0" indent="0" algn="ctr" rtl="0">
              <a:lnSpc>
                <a:spcPct val="100000"/>
              </a:lnSpc>
              <a:spcBef>
                <a:spcPts val="0"/>
              </a:spcBef>
              <a:spcAft>
                <a:spcPts val="0"/>
              </a:spcAft>
              <a:buNone/>
            </a:pPr>
            <a:r>
              <a:rPr lang="en-US" sz="1600" dirty="0" smtClean="0">
                <a:latin typeface="Times New Roman" panose="02020603050405020304" pitchFamily="18" charset="0"/>
                <a:ea typeface="Georgia"/>
                <a:cs typeface="Times New Roman" panose="02020603050405020304" pitchFamily="18" charset="0"/>
                <a:sym typeface="Georgia"/>
              </a:rPr>
              <a:t>Full Stack</a:t>
            </a:r>
            <a:r>
              <a:rPr lang="en-US" sz="1600" dirty="0" smtClean="0">
                <a:latin typeface="Times New Roman" panose="02020603050405020304" pitchFamily="18" charset="0"/>
                <a:ea typeface="Georgia"/>
                <a:cs typeface="Times New Roman" panose="02020603050405020304" pitchFamily="18" charset="0"/>
                <a:sym typeface="Georgia"/>
              </a:rPr>
              <a:t> </a:t>
            </a:r>
            <a:r>
              <a:rPr lang="en-US" sz="1600" dirty="0">
                <a:latin typeface="Times New Roman" panose="02020603050405020304" pitchFamily="18" charset="0"/>
                <a:ea typeface="Georgia"/>
                <a:cs typeface="Times New Roman" panose="02020603050405020304" pitchFamily="18" charset="0"/>
                <a:sym typeface="Georgia"/>
              </a:rPr>
              <a:t>Development using </a:t>
            </a:r>
            <a:r>
              <a:rPr lang="en-US" sz="1600" dirty="0" smtClean="0">
                <a:latin typeface="Times New Roman" panose="02020603050405020304" pitchFamily="18" charset="0"/>
                <a:ea typeface="Georgia"/>
                <a:cs typeface="Times New Roman" panose="02020603050405020304" pitchFamily="18" charset="0"/>
                <a:sym typeface="Georgia"/>
              </a:rPr>
              <a:t>MERN STACK</a:t>
            </a:r>
            <a:r>
              <a:rPr lang="en-US" sz="1600" dirty="0" smtClean="0">
                <a:latin typeface="Times New Roman" panose="02020603050405020304" pitchFamily="18" charset="0"/>
                <a:ea typeface="Georgia"/>
                <a:cs typeface="Times New Roman" panose="02020603050405020304" pitchFamily="18" charset="0"/>
                <a:sym typeface="Georgia"/>
              </a:rPr>
              <a:t> </a:t>
            </a:r>
            <a:r>
              <a:rPr lang="en-US" sz="3000" dirty="0" smtClean="0">
                <a:latin typeface="Times New Roman" panose="02020603050405020304" pitchFamily="18" charset="0"/>
                <a:ea typeface="Georgia"/>
                <a:cs typeface="Times New Roman" panose="02020603050405020304" pitchFamily="18" charset="0"/>
                <a:sym typeface="Georgia"/>
              </a:rPr>
              <a:t> </a:t>
            </a:r>
            <a:endParaRPr lang="en-US" sz="3000" dirty="0">
              <a:latin typeface="Times New Roman" panose="02020603050405020304" pitchFamily="18" charset="0"/>
              <a:ea typeface="Georgia"/>
              <a:cs typeface="Times New Roman" panose="02020603050405020304" pitchFamily="18" charset="0"/>
              <a:sym typeface="Georgia"/>
            </a:endParaRPr>
          </a:p>
        </p:txBody>
      </p:sp>
      <p:sp>
        <p:nvSpPr>
          <p:cNvPr id="132" name="Google Shape;132;p13"/>
          <p:cNvSpPr txBox="1"/>
          <p:nvPr/>
        </p:nvSpPr>
        <p:spPr>
          <a:xfrm>
            <a:off x="193825" y="2984325"/>
            <a:ext cx="8727600" cy="98485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dirty="0">
                <a:solidFill>
                  <a:srgbClr val="292929"/>
                </a:solidFill>
                <a:latin typeface="Times New Roman" panose="02020603050405020304" pitchFamily="18" charset="0"/>
                <a:ea typeface="Georgia"/>
                <a:cs typeface="Times New Roman" panose="02020603050405020304" pitchFamily="18" charset="0"/>
                <a:sym typeface="Georgia"/>
              </a:rPr>
              <a:t>Under the Guidance of</a:t>
            </a:r>
            <a:endParaRPr sz="1500" dirty="0">
              <a:solidFill>
                <a:srgbClr val="292929"/>
              </a:solidFill>
              <a:latin typeface="Times New Roman" panose="02020603050405020304" pitchFamily="18" charset="0"/>
              <a:ea typeface="Georgia"/>
              <a:cs typeface="Times New Roman" panose="02020603050405020304" pitchFamily="18" charset="0"/>
              <a:sym typeface="Georgia"/>
            </a:endParaRPr>
          </a:p>
          <a:p>
            <a:pPr marL="0" lvl="0" indent="0" algn="ctr" rtl="0">
              <a:spcBef>
                <a:spcPts val="0"/>
              </a:spcBef>
              <a:spcAft>
                <a:spcPts val="0"/>
              </a:spcAft>
              <a:buNone/>
            </a:pPr>
            <a:r>
              <a:rPr lang="en" sz="1600" dirty="0">
                <a:solidFill>
                  <a:srgbClr val="292929"/>
                </a:solidFill>
                <a:latin typeface="Times New Roman" panose="02020603050405020304" pitchFamily="18" charset="0"/>
                <a:ea typeface="Georgia"/>
                <a:cs typeface="Times New Roman" panose="02020603050405020304" pitchFamily="18" charset="0"/>
                <a:sym typeface="Georgia"/>
              </a:rPr>
              <a:t>Mr. </a:t>
            </a:r>
            <a:endParaRPr lang="en" sz="1600" dirty="0" smtClean="0">
              <a:solidFill>
                <a:srgbClr val="292929"/>
              </a:solidFill>
              <a:latin typeface="Times New Roman" panose="02020603050405020304" pitchFamily="18" charset="0"/>
              <a:ea typeface="Georgia"/>
              <a:cs typeface="Times New Roman" panose="02020603050405020304" pitchFamily="18" charset="0"/>
              <a:sym typeface="Georgia"/>
            </a:endParaRPr>
          </a:p>
          <a:p>
            <a:pPr marL="0" lvl="0" indent="0" algn="ctr" rtl="0">
              <a:spcBef>
                <a:spcPts val="0"/>
              </a:spcBef>
              <a:spcAft>
                <a:spcPts val="0"/>
              </a:spcAft>
              <a:buNone/>
            </a:pPr>
            <a:r>
              <a:rPr lang="en" sz="1500" dirty="0" smtClean="0">
                <a:solidFill>
                  <a:srgbClr val="292929"/>
                </a:solidFill>
                <a:latin typeface="Times New Roman" panose="02020603050405020304" pitchFamily="18" charset="0"/>
                <a:ea typeface="Georgia"/>
                <a:cs typeface="Times New Roman" panose="02020603050405020304" pitchFamily="18" charset="0"/>
                <a:sym typeface="Georgia"/>
              </a:rPr>
              <a:t>(</a:t>
            </a:r>
            <a:r>
              <a:rPr lang="en" sz="1500" dirty="0">
                <a:solidFill>
                  <a:srgbClr val="292929"/>
                </a:solidFill>
                <a:latin typeface="Times New Roman" panose="02020603050405020304" pitchFamily="18" charset="0"/>
                <a:ea typeface="Georgia"/>
                <a:cs typeface="Times New Roman" panose="02020603050405020304" pitchFamily="18" charset="0"/>
                <a:sym typeface="Georgia"/>
              </a:rPr>
              <a:t>A</a:t>
            </a:r>
            <a:r>
              <a:rPr lang="en-US" sz="1500" dirty="0" err="1">
                <a:solidFill>
                  <a:srgbClr val="292929"/>
                </a:solidFill>
                <a:latin typeface="Times New Roman" panose="02020603050405020304" pitchFamily="18" charset="0"/>
                <a:ea typeface="Georgia"/>
                <a:cs typeface="Times New Roman" panose="02020603050405020304" pitchFamily="18" charset="0"/>
                <a:sym typeface="Georgia"/>
              </a:rPr>
              <a:t>ssistant</a:t>
            </a:r>
            <a:r>
              <a:rPr lang="en" sz="1500" dirty="0">
                <a:solidFill>
                  <a:srgbClr val="292929"/>
                </a:solidFill>
                <a:latin typeface="Times New Roman" panose="02020603050405020304" pitchFamily="18" charset="0"/>
                <a:ea typeface="Georgia"/>
                <a:cs typeface="Times New Roman" panose="02020603050405020304" pitchFamily="18" charset="0"/>
                <a:sym typeface="Georgia"/>
              </a:rPr>
              <a:t> Prof.)</a:t>
            </a:r>
            <a:endParaRPr sz="1600" dirty="0">
              <a:solidFill>
                <a:srgbClr val="292929"/>
              </a:solidFill>
              <a:latin typeface="Times New Roman" panose="02020603050405020304" pitchFamily="18" charset="0"/>
              <a:ea typeface="Georgia"/>
              <a:cs typeface="Times New Roman" panose="02020603050405020304" pitchFamily="18" charset="0"/>
              <a:sym typeface="Georgia"/>
            </a:endParaRPr>
          </a:p>
        </p:txBody>
      </p:sp>
      <p:sp>
        <p:nvSpPr>
          <p:cNvPr id="133" name="Google Shape;133;p13"/>
          <p:cNvSpPr txBox="1"/>
          <p:nvPr/>
        </p:nvSpPr>
        <p:spPr>
          <a:xfrm>
            <a:off x="6919546" y="3720350"/>
            <a:ext cx="1873554"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Georgia"/>
                <a:cs typeface="Times New Roman" panose="02020603050405020304" pitchFamily="18" charset="0"/>
                <a:sym typeface="Georgia"/>
              </a:rPr>
              <a:t>Prepared By</a:t>
            </a:r>
            <a:endParaRPr dirty="0">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r>
              <a:rPr lang="en" dirty="0" smtClean="0">
                <a:latin typeface="Times New Roman" panose="02020603050405020304" pitchFamily="18" charset="0"/>
                <a:ea typeface="Georgia"/>
                <a:cs typeface="Times New Roman" panose="02020603050405020304" pitchFamily="18" charset="0"/>
                <a:sym typeface="Georgia"/>
              </a:rPr>
              <a:t>Prem Kumar Ghising</a:t>
            </a:r>
            <a:endParaRPr lang="en" dirty="0" smtClean="0">
              <a:latin typeface="Times New Roman" panose="02020603050405020304" pitchFamily="18" charset="0"/>
              <a:ea typeface="Georgia"/>
              <a:cs typeface="Times New Roman" panose="02020603050405020304" pitchFamily="18" charset="0"/>
              <a:sym typeface="Georgia"/>
            </a:endParaRPr>
          </a:p>
          <a:p>
            <a:pPr marL="0" lvl="0" indent="0" algn="l" rtl="0">
              <a:spcBef>
                <a:spcPts val="0"/>
              </a:spcBef>
              <a:spcAft>
                <a:spcPts val="0"/>
              </a:spcAft>
              <a:buNone/>
            </a:pPr>
            <a:r>
              <a:rPr lang="en" dirty="0" smtClean="0">
                <a:latin typeface="Times New Roman" panose="02020603050405020304" pitchFamily="18" charset="0"/>
                <a:ea typeface="Georgia"/>
                <a:cs typeface="Times New Roman" panose="02020603050405020304" pitchFamily="18" charset="0"/>
                <a:sym typeface="Georgia"/>
              </a:rPr>
              <a:t>1BH20CS024 </a:t>
            </a:r>
            <a:endParaRPr dirty="0">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DBAB8A6-7BBD-4818-9656-F3C139450C28}"/>
              </a:ext>
            </a:extLst>
          </p:cNvPr>
          <p:cNvSpPr>
            <a:spLocks noGrp="1"/>
          </p:cNvSpPr>
          <p:nvPr>
            <p:ph type="body" idx="1"/>
          </p:nvPr>
        </p:nvSpPr>
        <p:spPr>
          <a:xfrm>
            <a:off x="665922" y="258416"/>
            <a:ext cx="7792278" cy="4661454"/>
          </a:xfrm>
        </p:spPr>
        <p:txBody>
          <a:bodyPr>
            <a:noAutofit/>
          </a:bodyPr>
          <a:lstStyle/>
          <a:p>
            <a:pPr algn="just">
              <a:lnSpc>
                <a:spcPct val="150000"/>
              </a:lnSpc>
            </a:pPr>
            <a:r>
              <a:rPr lang="en-US" sz="1600" b="1" dirty="0">
                <a:latin typeface="Times New Roman" panose="02020603050405020304" pitchFamily="18" charset="0"/>
                <a:cs typeface="Times New Roman" panose="02020603050405020304" pitchFamily="18" charset="0"/>
              </a:rPr>
              <a:t>Frontend frameworks </a:t>
            </a:r>
            <a:r>
              <a:rPr lang="en-US" sz="1600" dirty="0">
                <a:latin typeface="Times New Roman" panose="02020603050405020304" pitchFamily="18" charset="0"/>
                <a:cs typeface="Times New Roman" panose="02020603050405020304" pitchFamily="18" charset="0"/>
              </a:rPr>
              <a:t>: These frameworks provide a set of tools, components, and design patterns to streamline and accelerate the development process, making it easier to create responsive, interactive, and visually appealing web applications. Front-end frameworks such as React, Angular, Vue.js, and Bootstrap are widely used in modern web development and help developers create complex UI components and manage application state more efficiently. </a:t>
            </a:r>
          </a:p>
          <a:p>
            <a:pPr algn="just">
              <a:lnSpc>
                <a:spcPct val="150000"/>
              </a:lnSpc>
            </a:pPr>
            <a:r>
              <a:rPr lang="en-US" sz="1600" b="1" dirty="0">
                <a:latin typeface="Times New Roman" panose="02020603050405020304" pitchFamily="18" charset="0"/>
                <a:cs typeface="Times New Roman" panose="02020603050405020304" pitchFamily="18" charset="0"/>
              </a:rPr>
              <a:t>Version control and collaboration</a:t>
            </a:r>
            <a:r>
              <a:rPr lang="en-US" sz="1600" dirty="0">
                <a:latin typeface="Times New Roman" panose="02020603050405020304" pitchFamily="18" charset="0"/>
                <a:cs typeface="Times New Roman" panose="02020603050405020304" pitchFamily="18" charset="0"/>
              </a:rPr>
              <a:t>: Version control is a system that allows developers to manage changes made to code over time. Git is a popular distributed version control system that allows developers to track changes made to their code, collaborate with others, and revert to previous versions if necessary. GitHub is a web-based platform that provides hosting for Git repositories and adds additional features for collaboration, such as issue tracking, pull requests, and code review.</a:t>
            </a:r>
          </a:p>
        </p:txBody>
      </p:sp>
    </p:spTree>
    <p:extLst>
      <p:ext uri="{BB962C8B-B14F-4D97-AF65-F5344CB8AC3E}">
        <p14:creationId xmlns:p14="http://schemas.microsoft.com/office/powerpoint/2010/main" val="2091423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ED181-4C12-4D52-B6F3-789349DB3D53}"/>
              </a:ext>
            </a:extLst>
          </p:cNvPr>
          <p:cNvSpPr>
            <a:spLocks noGrp="1"/>
          </p:cNvSpPr>
          <p:nvPr>
            <p:ph type="title"/>
          </p:nvPr>
        </p:nvSpPr>
        <p:spPr>
          <a:xfrm>
            <a:off x="819150" y="289009"/>
            <a:ext cx="7505700" cy="528898"/>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INTERNSHIP SCHEDULE</a:t>
            </a:r>
          </a:p>
        </p:txBody>
      </p:sp>
      <p:sp>
        <p:nvSpPr>
          <p:cNvPr id="3" name="Text Placeholder 2">
            <a:extLst>
              <a:ext uri="{FF2B5EF4-FFF2-40B4-BE49-F238E27FC236}">
                <a16:creationId xmlns:a16="http://schemas.microsoft.com/office/drawing/2014/main" xmlns="" id="{079E44E1-6615-46EF-B529-A286F319CF66}"/>
              </a:ext>
            </a:extLst>
          </p:cNvPr>
          <p:cNvSpPr>
            <a:spLocks noGrp="1"/>
          </p:cNvSpPr>
          <p:nvPr>
            <p:ph type="body" idx="1"/>
          </p:nvPr>
        </p:nvSpPr>
        <p:spPr>
          <a:xfrm>
            <a:off x="819150" y="817907"/>
            <a:ext cx="7505700" cy="3793850"/>
          </a:xfrm>
        </p:spPr>
        <p:txBody>
          <a:bodyPr/>
          <a:lstStyle/>
          <a:p>
            <a:pPr marL="146050" indent="0">
              <a:buNone/>
            </a:pPr>
            <a:r>
              <a:rPr lang="en-US" sz="1600" b="1" dirty="0">
                <a:latin typeface="Times New Roman" panose="02020603050405020304" pitchFamily="18" charset="0"/>
                <a:cs typeface="Times New Roman" panose="02020603050405020304" pitchFamily="18" charset="0"/>
              </a:rPr>
              <a:t>First Week </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We also got to know the basics of web development and insights on HTML and advance    HTML5, CSS and     CSS Layouts.</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Introduction to bootstrap and portfolio project</a:t>
            </a:r>
          </a:p>
          <a:p>
            <a:pPr marL="146050" indent="0">
              <a:buNone/>
            </a:pPr>
            <a:endParaRPr lang="en-US" dirty="0"/>
          </a:p>
          <a:p>
            <a:pPr marL="146050" indent="0">
              <a:buNone/>
            </a:pPr>
            <a:r>
              <a:rPr lang="en-US" sz="1600" b="1" dirty="0">
                <a:latin typeface="Times New Roman" panose="02020603050405020304" pitchFamily="18" charset="0"/>
                <a:cs typeface="Times New Roman" panose="02020603050405020304" pitchFamily="18" charset="0"/>
              </a:rPr>
              <a:t>Second Week</a:t>
            </a:r>
          </a:p>
          <a:p>
            <a:pPr algn="just">
              <a:lnSpc>
                <a:spcPct val="150000"/>
              </a:lnSpc>
              <a:buFont typeface="Wingdings" panose="05000000000000000000" pitchFamily="2" charset="2"/>
              <a:buChar char="Ø"/>
            </a:pPr>
            <a:r>
              <a:rPr lang="en-US" sz="1400" dirty="0"/>
              <a:t> </a:t>
            </a:r>
            <a:r>
              <a:rPr lang="en-US" sz="1400" dirty="0">
                <a:latin typeface="Times New Roman" panose="02020603050405020304" pitchFamily="18" charset="0"/>
                <a:cs typeface="Times New Roman" panose="02020603050405020304" pitchFamily="18" charset="0"/>
              </a:rPr>
              <a:t>Second week started with introduction of JavaScript, comparison, Boolean functions, arrays, loops </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Basic concepts of OOPS DOM Constructor, Destructor, introduction to DOM selectors </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Minor project  discussion like calculator app</a:t>
            </a:r>
          </a:p>
        </p:txBody>
      </p:sp>
    </p:spTree>
    <p:extLst>
      <p:ext uri="{BB962C8B-B14F-4D97-AF65-F5344CB8AC3E}">
        <p14:creationId xmlns:p14="http://schemas.microsoft.com/office/powerpoint/2010/main" val="1194627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648B681-6DD5-4E56-BC1E-C370F138FE7B}"/>
              </a:ext>
            </a:extLst>
          </p:cNvPr>
          <p:cNvSpPr>
            <a:spLocks noGrp="1"/>
          </p:cNvSpPr>
          <p:nvPr>
            <p:ph type="body" idx="1"/>
          </p:nvPr>
        </p:nvSpPr>
        <p:spPr>
          <a:xfrm>
            <a:off x="685800" y="437322"/>
            <a:ext cx="7639050" cy="4313582"/>
          </a:xfrm>
        </p:spPr>
        <p:txBody>
          <a:bodyPr>
            <a:normAutofit/>
          </a:bodyPr>
          <a:lstStyle/>
          <a:p>
            <a:pPr marL="146050" indent="0" algn="just">
              <a:lnSpc>
                <a:spcPct val="150000"/>
              </a:lnSpc>
              <a:buNone/>
            </a:pPr>
            <a:r>
              <a:rPr lang="en-US" sz="1600" b="1" dirty="0">
                <a:latin typeface="Times New Roman" panose="02020603050405020304" pitchFamily="18" charset="0"/>
                <a:cs typeface="Times New Roman" panose="02020603050405020304" pitchFamily="18" charset="0"/>
              </a:rPr>
              <a:t>Third Week</a:t>
            </a:r>
          </a:p>
          <a:p>
            <a:pPr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In this week we apply all the learning and did some minor design projects using </a:t>
            </a:r>
            <a:r>
              <a:rPr lang="en-US" sz="1400" dirty="0" err="1">
                <a:latin typeface="Times New Roman" panose="02020603050405020304" pitchFamily="18" charset="0"/>
                <a:cs typeface="Times New Roman" panose="02020603050405020304" pitchFamily="18" charset="0"/>
              </a:rPr>
              <a:t>Javascript</a:t>
            </a:r>
            <a:r>
              <a:rPr lang="en-US" sz="1400" dirty="0">
                <a:latin typeface="Times New Roman" panose="02020603050405020304" pitchFamily="18" charset="0"/>
                <a:cs typeface="Times New Roman" panose="02020603050405020304" pitchFamily="18" charset="0"/>
              </a:rPr>
              <a:t>, HTML, CSS.</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 We revise all the concepts that we learned on previous week.</a:t>
            </a:r>
          </a:p>
          <a:p>
            <a:pPr marL="146050" indent="0" algn="just">
              <a:lnSpc>
                <a:spcPct val="150000"/>
              </a:lnSpc>
              <a:buNone/>
            </a:pPr>
            <a:endParaRPr lang="en-US" dirty="0">
              <a:latin typeface="Times New Roman" panose="02020603050405020304" pitchFamily="18" charset="0"/>
              <a:cs typeface="Times New Roman" panose="02020603050405020304" pitchFamily="18" charset="0"/>
            </a:endParaRPr>
          </a:p>
          <a:p>
            <a:pPr marL="146050" indent="0" algn="just">
              <a:lnSpc>
                <a:spcPct val="150000"/>
              </a:lnSpc>
              <a:buNone/>
            </a:pPr>
            <a:r>
              <a:rPr lang="en-US" sz="1600" b="1" dirty="0">
                <a:latin typeface="Times New Roman" panose="02020603050405020304" pitchFamily="18" charset="0"/>
                <a:cs typeface="Times New Roman" panose="02020603050405020304" pitchFamily="18" charset="0"/>
              </a:rPr>
              <a:t>Fourth Week</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We learned about basic concepts in ReactJS such as JSX, components, state, and props and Styling in ReactJS  and React Router for Routing.</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Introduction to Redux  and Building the user interface of the admin dashboard and implementing charts and graphs using libraries such as Chart.js or D3.js</a:t>
            </a:r>
          </a:p>
          <a:p>
            <a:pPr algn="just">
              <a:lnSpc>
                <a:spcPct val="15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Best practices for optimizing ReactJS applications such as code splitting, lazy loading, and performance testing and Continuous integration and deployment and GitHub Actions.</a:t>
            </a:r>
          </a:p>
          <a:p>
            <a:pPr marL="146050" indent="0">
              <a:buNone/>
            </a:pPr>
            <a:endParaRPr lang="en-US" dirty="0"/>
          </a:p>
          <a:p>
            <a:pPr marL="146050" indent="0">
              <a:buNone/>
            </a:pPr>
            <a:endParaRPr lang="en-US" dirty="0"/>
          </a:p>
        </p:txBody>
      </p:sp>
    </p:spTree>
    <p:extLst>
      <p:ext uri="{BB962C8B-B14F-4D97-AF65-F5344CB8AC3E}">
        <p14:creationId xmlns:p14="http://schemas.microsoft.com/office/powerpoint/2010/main" val="155261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997336-CD41-4CF9-BDBB-AFDDFBDBBDDD}"/>
              </a:ext>
            </a:extLst>
          </p:cNvPr>
          <p:cNvSpPr>
            <a:spLocks noGrp="1"/>
          </p:cNvSpPr>
          <p:nvPr>
            <p:ph type="title"/>
          </p:nvPr>
        </p:nvSpPr>
        <p:spPr>
          <a:xfrm>
            <a:off x="819150" y="457974"/>
            <a:ext cx="7505700" cy="655209"/>
          </a:xfrm>
        </p:spPr>
        <p:txBody>
          <a:bodyPr>
            <a:normAutofit/>
          </a:bodyPr>
          <a:lstStyle/>
          <a:p>
            <a:r>
              <a:rPr lang="en-US" sz="2400" dirty="0">
                <a:latin typeface="Times New Roman" panose="02020603050405020304" pitchFamily="18" charset="0"/>
                <a:cs typeface="Times New Roman" panose="02020603050405020304" pitchFamily="18" charset="0"/>
              </a:rPr>
              <a:t>Project Snapshots</a:t>
            </a:r>
          </a:p>
        </p:txBody>
      </p:sp>
      <p:pic>
        <p:nvPicPr>
          <p:cNvPr id="6" name="Picture 5"/>
          <p:cNvPicPr/>
          <p:nvPr/>
        </p:nvPicPr>
        <p:blipFill>
          <a:blip r:embed="rId2"/>
          <a:stretch>
            <a:fillRect/>
          </a:stretch>
        </p:blipFill>
        <p:spPr>
          <a:xfrm>
            <a:off x="335819" y="1257477"/>
            <a:ext cx="4183427" cy="2134791"/>
          </a:xfrm>
          <a:prstGeom prst="rect">
            <a:avLst/>
          </a:prstGeom>
        </p:spPr>
      </p:pic>
      <p:pic>
        <p:nvPicPr>
          <p:cNvPr id="8" name="Picture 7"/>
          <p:cNvPicPr/>
          <p:nvPr/>
        </p:nvPicPr>
        <p:blipFill>
          <a:blip r:embed="rId3"/>
          <a:stretch>
            <a:fillRect/>
          </a:stretch>
        </p:blipFill>
        <p:spPr>
          <a:xfrm>
            <a:off x="4615963" y="1257477"/>
            <a:ext cx="4201012" cy="2134791"/>
          </a:xfrm>
          <a:prstGeom prst="rect">
            <a:avLst/>
          </a:prstGeom>
        </p:spPr>
      </p:pic>
    </p:spTree>
    <p:extLst>
      <p:ext uri="{BB962C8B-B14F-4D97-AF65-F5344CB8AC3E}">
        <p14:creationId xmlns:p14="http://schemas.microsoft.com/office/powerpoint/2010/main" val="56831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00648" y="834885"/>
            <a:ext cx="4324106" cy="2676341"/>
          </a:xfrm>
          <a:prstGeom prst="rect">
            <a:avLst/>
          </a:prstGeom>
        </p:spPr>
      </p:pic>
      <p:pic>
        <p:nvPicPr>
          <p:cNvPr id="6" name="Picture 5"/>
          <p:cNvPicPr/>
          <p:nvPr/>
        </p:nvPicPr>
        <p:blipFill>
          <a:blip r:embed="rId3"/>
          <a:stretch>
            <a:fillRect/>
          </a:stretch>
        </p:blipFill>
        <p:spPr>
          <a:xfrm>
            <a:off x="4730262" y="834886"/>
            <a:ext cx="4026877" cy="2676341"/>
          </a:xfrm>
          <a:prstGeom prst="rect">
            <a:avLst/>
          </a:prstGeom>
        </p:spPr>
      </p:pic>
    </p:spTree>
    <p:extLst>
      <p:ext uri="{BB962C8B-B14F-4D97-AF65-F5344CB8AC3E}">
        <p14:creationId xmlns:p14="http://schemas.microsoft.com/office/powerpoint/2010/main" val="365773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5C8358-77AA-4981-B462-64A9D1233DDB}"/>
              </a:ext>
            </a:extLst>
          </p:cNvPr>
          <p:cNvSpPr>
            <a:spLocks noGrp="1"/>
          </p:cNvSpPr>
          <p:nvPr>
            <p:ph type="title"/>
          </p:nvPr>
        </p:nvSpPr>
        <p:spPr>
          <a:xfrm>
            <a:off x="819150" y="253448"/>
            <a:ext cx="7505700" cy="561561"/>
          </a:xfrm>
        </p:spPr>
        <p:txBody>
          <a:bodyPr>
            <a:normAutofit/>
          </a:bodyPr>
          <a:lstStyle/>
          <a:p>
            <a:pPr algn="ctr"/>
            <a:r>
              <a:rPr lang="en-US" sz="2400" dirty="0">
                <a:latin typeface="Times New Roman" panose="02020603050405020304" pitchFamily="18"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xmlns="" id="{3B8C198D-C4D3-47CB-8101-84E3D19118FF}"/>
              </a:ext>
            </a:extLst>
          </p:cNvPr>
          <p:cNvSpPr>
            <a:spLocks noGrp="1"/>
          </p:cNvSpPr>
          <p:nvPr>
            <p:ph type="body" idx="1"/>
          </p:nvPr>
        </p:nvSpPr>
        <p:spPr>
          <a:xfrm>
            <a:off x="819150" y="815009"/>
            <a:ext cx="7505700" cy="4075043"/>
          </a:xfrm>
        </p:spPr>
        <p:txBody>
          <a:bodyPr>
            <a:noAutofit/>
          </a:bodyPr>
          <a:lstStyle/>
          <a:p>
            <a:pPr marL="146050" indent="0">
              <a:lnSpc>
                <a:spcPct val="150000"/>
              </a:lnSpc>
              <a:buNone/>
            </a:pPr>
            <a:r>
              <a:rPr lang="en-US" sz="1600" dirty="0">
                <a:latin typeface="Times New Roman" panose="02020603050405020304" pitchFamily="18" charset="0"/>
                <a:cs typeface="Times New Roman" panose="02020603050405020304" pitchFamily="18" charset="0"/>
              </a:rPr>
              <a:t>In conclusion, the internship has provided a valuable opportunity to learn and develop skills in building modern web applications using React.js, one of the most popular front-end frameworks in the industry. Through this internship, I have gained practical experience in developing a fully functional dashboard application that provides insights and analysis of data, manages data, and allows for customization and collaboration. I have also learned about important concepts such as data visualization, user interface design, state management, and integration with other systems and tools. This internship has equipped me with the necessary skills and knowledge to pursue a career in web development and to contribute to the development of innovative and impactful web applications.</a:t>
            </a:r>
          </a:p>
        </p:txBody>
      </p:sp>
    </p:spTree>
    <p:extLst>
      <p:ext uri="{BB962C8B-B14F-4D97-AF65-F5344CB8AC3E}">
        <p14:creationId xmlns:p14="http://schemas.microsoft.com/office/powerpoint/2010/main" val="328220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p:nvPr/>
        </p:nvSpPr>
        <p:spPr>
          <a:xfrm>
            <a:off x="173575" y="244650"/>
            <a:ext cx="8741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Georgia"/>
                <a:ea typeface="Georgia"/>
                <a:cs typeface="Georgia"/>
                <a:sym typeface="Georgia"/>
              </a:rPr>
              <a:t>ABOUT THE COMPANY</a:t>
            </a:r>
            <a:endParaRPr b="1" dirty="0">
              <a:latin typeface="Georgia"/>
              <a:ea typeface="Georgia"/>
              <a:cs typeface="Georgia"/>
              <a:sym typeface="Georgia"/>
            </a:endParaRPr>
          </a:p>
        </p:txBody>
      </p:sp>
      <p:sp>
        <p:nvSpPr>
          <p:cNvPr id="139" name="Google Shape;139;p14"/>
          <p:cNvSpPr txBox="1"/>
          <p:nvPr/>
        </p:nvSpPr>
        <p:spPr>
          <a:xfrm>
            <a:off x="478631" y="1464470"/>
            <a:ext cx="8173219" cy="2893069"/>
          </a:xfrm>
          <a:prstGeom prst="rect">
            <a:avLst/>
          </a:prstGeom>
          <a:noFill/>
          <a:ln>
            <a:noFill/>
          </a:ln>
        </p:spPr>
        <p:txBody>
          <a:bodyPr spcFirstLastPara="1" wrap="square" lIns="91425" tIns="91425" rIns="91425" bIns="91425" anchor="t" anchorCtr="0">
            <a:spAutoFit/>
          </a:bodyPr>
          <a:lstStyle/>
          <a:p>
            <a:pPr marL="285750" indent="-285750">
              <a:buFont typeface="Wingdings" panose="05000000000000000000" pitchFamily="2" charset="2"/>
              <a:buChar char="Ø"/>
            </a:pPr>
            <a:r>
              <a:rPr lang="en-US" sz="1600" dirty="0">
                <a:solidFill>
                  <a:schemeClr val="bg2"/>
                </a:solidFill>
                <a:latin typeface="Times New Roman" pitchFamily="18" charset="0"/>
                <a:cs typeface="Times New Roman" pitchFamily="18" charset="0"/>
              </a:rPr>
              <a:t>VARCONS TECHNOLOGIES, was incorporated with a goal ”To provide high quality and optimal Technological Solutions to business requirements of our clients”. </a:t>
            </a:r>
            <a:endParaRPr lang="en-US" sz="1600" dirty="0" smtClean="0">
              <a:solidFill>
                <a:schemeClr val="bg2"/>
              </a:solidFill>
              <a:latin typeface="Times New Roman" pitchFamily="18" charset="0"/>
              <a:cs typeface="Times New Roman" pitchFamily="18" charset="0"/>
            </a:endParaRPr>
          </a:p>
          <a:p>
            <a:pPr marL="285750" indent="-285750">
              <a:buFont typeface="Wingdings" panose="05000000000000000000" pitchFamily="2" charset="2"/>
              <a:buChar char="Ø"/>
            </a:pPr>
            <a:r>
              <a:rPr lang="en-US" sz="1600" dirty="0">
                <a:solidFill>
                  <a:schemeClr val="bg2"/>
                </a:solidFill>
                <a:latin typeface="Times New Roman" pitchFamily="18" charset="0"/>
                <a:cs typeface="Times New Roman" pitchFamily="18" charset="0"/>
              </a:rPr>
              <a:t>VARCONS TECHNOLOGIES is a Technology Organization providing solutions for all web design and development, MYSQL, PYTHON Programming, HTML, CSS, ASP.NET and LINQ. </a:t>
            </a:r>
            <a:endParaRPr lang="en-US" sz="1600" dirty="0" smtClean="0">
              <a:solidFill>
                <a:schemeClr val="bg2"/>
              </a:solidFill>
              <a:latin typeface="Times New Roman" pitchFamily="18" charset="0"/>
              <a:cs typeface="Times New Roman" pitchFamily="18" charset="0"/>
            </a:endParaRPr>
          </a:p>
          <a:p>
            <a:pPr marL="285750" indent="-285750">
              <a:buFont typeface="Wingdings" panose="05000000000000000000" pitchFamily="2" charset="2"/>
              <a:buChar char="Ø"/>
            </a:pPr>
            <a:r>
              <a:rPr lang="en-US" sz="1600" dirty="0" smtClean="0">
                <a:solidFill>
                  <a:schemeClr val="bg2"/>
                </a:solidFill>
                <a:latin typeface="Times New Roman" panose="02020603050405020304" pitchFamily="18" charset="0"/>
                <a:cs typeface="Times New Roman" panose="02020603050405020304" pitchFamily="18" charset="0"/>
              </a:rPr>
              <a:t>VARCONS TECHNOLOGIES delivers </a:t>
            </a:r>
            <a:r>
              <a:rPr lang="en-US" sz="1600" dirty="0">
                <a:solidFill>
                  <a:schemeClr val="bg2"/>
                </a:solidFill>
                <a:latin typeface="Times New Roman" panose="02020603050405020304" pitchFamily="18" charset="0"/>
                <a:cs typeface="Times New Roman" panose="02020603050405020304" pitchFamily="18" charset="0"/>
              </a:rPr>
              <a:t>high-quality solutions to clients in various sectors whether it is a business enterprise looking for a reliable enterprise resource planning (ERP) system, an entrepreneur looking for a mobile application to grow their business, or an educational institution looking for a robust learning management system (LMS).</a:t>
            </a:r>
          </a:p>
          <a:p>
            <a:pPr marL="285750" indent="-285750" algn="l">
              <a:buFont typeface="Wingdings" panose="05000000000000000000" pitchFamily="2" charset="2"/>
              <a:buChar char="Ø"/>
            </a:pPr>
            <a:r>
              <a:rPr lang="en-US" sz="1600" b="0" i="0" dirty="0">
                <a:solidFill>
                  <a:schemeClr val="bg2"/>
                </a:solidFill>
                <a:effectLst/>
                <a:latin typeface="Times New Roman" panose="02020603050405020304" pitchFamily="18" charset="0"/>
                <a:cs typeface="Times New Roman" panose="02020603050405020304" pitchFamily="18" charset="0"/>
              </a:rPr>
              <a:t>The company works closely with its clients to define their exact solution requirements, and provides IT solutions consulting services with high-caliber consultants.</a:t>
            </a:r>
          </a:p>
        </p:txBody>
      </p:sp>
      <p:pic>
        <p:nvPicPr>
          <p:cNvPr id="6" name="Picture 5"/>
          <p:cNvPicPr/>
          <p:nvPr/>
        </p:nvPicPr>
        <p:blipFill rotWithShape="1">
          <a:blip r:embed="rId3"/>
          <a:srcRect l="18338" t="12857" r="40971" b="15001"/>
          <a:stretch/>
        </p:blipFill>
        <p:spPr bwMode="auto">
          <a:xfrm>
            <a:off x="3629725" y="649246"/>
            <a:ext cx="1828800" cy="85852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p:nvPr/>
        </p:nvSpPr>
        <p:spPr>
          <a:xfrm>
            <a:off x="686575" y="333525"/>
            <a:ext cx="3939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latin typeface="Times New Roman" panose="02020603050405020304" pitchFamily="18" charset="0"/>
                <a:ea typeface="Georgia"/>
                <a:cs typeface="Times New Roman" panose="02020603050405020304" pitchFamily="18" charset="0"/>
                <a:sym typeface="Georgia"/>
              </a:rPr>
              <a:t>Service Offered By Company</a:t>
            </a:r>
            <a:endParaRPr sz="1600" b="1" dirty="0">
              <a:latin typeface="Times New Roman" panose="02020603050405020304" pitchFamily="18" charset="0"/>
              <a:ea typeface="Georgia"/>
              <a:cs typeface="Times New Roman" panose="02020603050405020304" pitchFamily="18" charset="0"/>
              <a:sym typeface="Georgia"/>
            </a:endParaRPr>
          </a:p>
        </p:txBody>
      </p:sp>
      <p:sp>
        <p:nvSpPr>
          <p:cNvPr id="151" name="Google Shape;151;p16"/>
          <p:cNvSpPr txBox="1"/>
          <p:nvPr/>
        </p:nvSpPr>
        <p:spPr>
          <a:xfrm>
            <a:off x="922425" y="516187"/>
            <a:ext cx="3939600" cy="2290340"/>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1290"/>
              </a:spcBef>
              <a:spcAft>
                <a:spcPts val="0"/>
              </a:spcAft>
              <a:buSzPts val="1200"/>
              <a:buFont typeface="Georgia"/>
              <a:buChar char="●"/>
            </a:pPr>
            <a:r>
              <a:rPr lang="en" dirty="0">
                <a:latin typeface="Georgia"/>
                <a:ea typeface="Georgia"/>
                <a:cs typeface="Georgia"/>
                <a:sym typeface="Georgia"/>
              </a:rPr>
              <a:t>Website as Software</a:t>
            </a:r>
            <a:endParaRPr dirty="0">
              <a:latin typeface="Georgia"/>
              <a:ea typeface="Georgia"/>
              <a:cs typeface="Georgia"/>
              <a:sym typeface="Georgia"/>
            </a:endParaRPr>
          </a:p>
          <a:p>
            <a:pPr marL="457200" lvl="0" indent="-304800" algn="just" rtl="0">
              <a:lnSpc>
                <a:spcPct val="150000"/>
              </a:lnSpc>
              <a:spcBef>
                <a:spcPts val="0"/>
              </a:spcBef>
              <a:spcAft>
                <a:spcPts val="0"/>
              </a:spcAft>
              <a:buSzPts val="1200"/>
              <a:buFont typeface="Georgia"/>
              <a:buChar char="●"/>
            </a:pPr>
            <a:r>
              <a:rPr lang="en" dirty="0">
                <a:latin typeface="Georgia"/>
                <a:ea typeface="Georgia"/>
                <a:cs typeface="Georgia"/>
                <a:sym typeface="Georgia"/>
              </a:rPr>
              <a:t>Branding and Design</a:t>
            </a:r>
            <a:endParaRPr dirty="0">
              <a:latin typeface="Georgia"/>
              <a:ea typeface="Georgia"/>
              <a:cs typeface="Georgia"/>
              <a:sym typeface="Georgia"/>
            </a:endParaRPr>
          </a:p>
          <a:p>
            <a:pPr marL="457200" lvl="0" indent="-304800" algn="just" rtl="0">
              <a:lnSpc>
                <a:spcPct val="150000"/>
              </a:lnSpc>
              <a:spcBef>
                <a:spcPts val="0"/>
              </a:spcBef>
              <a:spcAft>
                <a:spcPts val="0"/>
              </a:spcAft>
              <a:buSzPts val="1200"/>
              <a:buFont typeface="Georgia"/>
              <a:buChar char="●"/>
            </a:pPr>
            <a:r>
              <a:rPr lang="en" dirty="0">
                <a:latin typeface="Georgia"/>
                <a:ea typeface="Georgia"/>
                <a:cs typeface="Georgia"/>
                <a:sym typeface="Georgia"/>
              </a:rPr>
              <a:t>Search Engine Optimization</a:t>
            </a:r>
            <a:endParaRPr dirty="0">
              <a:latin typeface="Georgia"/>
              <a:ea typeface="Georgia"/>
              <a:cs typeface="Georgia"/>
              <a:sym typeface="Georgia"/>
            </a:endParaRPr>
          </a:p>
          <a:p>
            <a:pPr marL="457200" lvl="0" indent="-304800" algn="just" rtl="0">
              <a:lnSpc>
                <a:spcPct val="150000"/>
              </a:lnSpc>
              <a:spcBef>
                <a:spcPts val="0"/>
              </a:spcBef>
              <a:spcAft>
                <a:spcPts val="0"/>
              </a:spcAft>
              <a:buSzPts val="1200"/>
              <a:buFont typeface="Georgia"/>
              <a:buChar char="●"/>
            </a:pPr>
            <a:r>
              <a:rPr lang="en" dirty="0">
                <a:latin typeface="Georgia"/>
                <a:ea typeface="Georgia"/>
                <a:cs typeface="Georgia"/>
                <a:sym typeface="Georgia"/>
              </a:rPr>
              <a:t>Analytics and Research</a:t>
            </a:r>
            <a:endParaRPr dirty="0">
              <a:latin typeface="Georgia"/>
              <a:ea typeface="Georgia"/>
              <a:cs typeface="Georgia"/>
              <a:sym typeface="Georgia"/>
            </a:endParaRPr>
          </a:p>
          <a:p>
            <a:pPr marL="457200" lvl="0" indent="-304800" algn="just" rtl="0">
              <a:lnSpc>
                <a:spcPct val="150000"/>
              </a:lnSpc>
              <a:spcBef>
                <a:spcPts val="0"/>
              </a:spcBef>
              <a:spcAft>
                <a:spcPts val="0"/>
              </a:spcAft>
              <a:buSzPts val="1200"/>
              <a:buFont typeface="Georgia"/>
              <a:buChar char="●"/>
            </a:pPr>
            <a:r>
              <a:rPr lang="en" dirty="0">
                <a:latin typeface="Georgia"/>
                <a:ea typeface="Georgia"/>
                <a:cs typeface="Georgia"/>
                <a:sym typeface="Georgia"/>
              </a:rPr>
              <a:t>Comprehensive Customer Support</a:t>
            </a:r>
            <a:endParaRPr dirty="0">
              <a:latin typeface="Georgia"/>
              <a:ea typeface="Georgia"/>
              <a:cs typeface="Georgia"/>
              <a:sym typeface="Georgia"/>
            </a:endParaRPr>
          </a:p>
          <a:p>
            <a:pPr marL="457200" lvl="0" indent="-304800" algn="just" rtl="0">
              <a:lnSpc>
                <a:spcPct val="150000"/>
              </a:lnSpc>
              <a:spcBef>
                <a:spcPts val="0"/>
              </a:spcBef>
              <a:spcAft>
                <a:spcPts val="0"/>
              </a:spcAft>
              <a:buSzPts val="1200"/>
              <a:buFont typeface="Georgia"/>
              <a:buChar char="●"/>
            </a:pPr>
            <a:r>
              <a:rPr lang="en" dirty="0">
                <a:latin typeface="Georgia"/>
                <a:ea typeface="Georgia"/>
                <a:cs typeface="Georgia"/>
                <a:sym typeface="Georgia"/>
              </a:rPr>
              <a:t>Embedded Systems and IOT</a:t>
            </a:r>
            <a:endParaRPr dirty="0">
              <a:latin typeface="Georgia"/>
              <a:ea typeface="Georgia"/>
              <a:cs typeface="Georgia"/>
              <a:sym typeface="Georgia"/>
            </a:endParaRPr>
          </a:p>
        </p:txBody>
      </p:sp>
      <p:sp>
        <p:nvSpPr>
          <p:cNvPr id="152" name="Google Shape;152;p16"/>
          <p:cNvSpPr txBox="1"/>
          <p:nvPr/>
        </p:nvSpPr>
        <p:spPr>
          <a:xfrm>
            <a:off x="781678" y="2837275"/>
            <a:ext cx="3939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latin typeface="Times New Roman" panose="02020603050405020304" pitchFamily="18" charset="0"/>
                <a:ea typeface="Georgia"/>
                <a:cs typeface="Times New Roman" panose="02020603050405020304" pitchFamily="18" charset="0"/>
                <a:sym typeface="Georgia"/>
              </a:rPr>
              <a:t>Product Of Company</a:t>
            </a:r>
            <a:endParaRPr sz="1600" b="1" dirty="0">
              <a:latin typeface="Times New Roman" panose="02020603050405020304" pitchFamily="18" charset="0"/>
              <a:ea typeface="Georgia"/>
              <a:cs typeface="Times New Roman" panose="02020603050405020304" pitchFamily="18" charset="0"/>
              <a:sym typeface="Georgia"/>
            </a:endParaRPr>
          </a:p>
        </p:txBody>
      </p:sp>
      <p:sp>
        <p:nvSpPr>
          <p:cNvPr id="153" name="Google Shape;153;p16"/>
          <p:cNvSpPr txBox="1"/>
          <p:nvPr/>
        </p:nvSpPr>
        <p:spPr>
          <a:xfrm>
            <a:off x="922425" y="3237475"/>
            <a:ext cx="3385800" cy="1391120"/>
          </a:xfrm>
          <a:prstGeom prst="rect">
            <a:avLst/>
          </a:prstGeom>
          <a:noFill/>
          <a:ln>
            <a:noFill/>
          </a:ln>
        </p:spPr>
        <p:txBody>
          <a:bodyPr spcFirstLastPara="1" wrap="square" lIns="91425" tIns="91425" rIns="91425" bIns="91425" anchor="t" anchorCtr="0">
            <a:spAutoFit/>
          </a:bodyPr>
          <a:lstStyle/>
          <a:p>
            <a:pPr marL="457200" lvl="0" indent="-304800" algn="just" rtl="0">
              <a:lnSpc>
                <a:spcPct val="150000"/>
              </a:lnSpc>
              <a:spcBef>
                <a:spcPts val="0"/>
              </a:spcBef>
              <a:spcAft>
                <a:spcPts val="0"/>
              </a:spcAft>
              <a:buSzPts val="1200"/>
              <a:buFont typeface="Georgia"/>
              <a:buChar char="●"/>
            </a:pPr>
            <a:r>
              <a:rPr lang="en" dirty="0">
                <a:latin typeface="Times New Roman" panose="02020603050405020304" pitchFamily="18" charset="0"/>
                <a:ea typeface="Georgia"/>
                <a:cs typeface="Times New Roman" panose="02020603050405020304" pitchFamily="18" charset="0"/>
                <a:sym typeface="Georgia"/>
              </a:rPr>
              <a:t>Android APP</a:t>
            </a:r>
            <a:endParaRPr dirty="0">
              <a:latin typeface="Times New Roman" panose="02020603050405020304" pitchFamily="18" charset="0"/>
              <a:ea typeface="Georgia"/>
              <a:cs typeface="Times New Roman" panose="02020603050405020304" pitchFamily="18" charset="0"/>
              <a:sym typeface="Georgia"/>
            </a:endParaRPr>
          </a:p>
          <a:p>
            <a:pPr marL="457200" marR="137160" lvl="0" indent="-304800" algn="just" rtl="0">
              <a:lnSpc>
                <a:spcPct val="130000"/>
              </a:lnSpc>
              <a:spcBef>
                <a:spcPts val="0"/>
              </a:spcBef>
              <a:spcAft>
                <a:spcPts val="0"/>
              </a:spcAft>
              <a:buSzPts val="1200"/>
              <a:buFont typeface="Georgia"/>
              <a:buChar char="●"/>
            </a:pPr>
            <a:r>
              <a:rPr lang="en" dirty="0">
                <a:latin typeface="Times New Roman" panose="02020603050405020304" pitchFamily="18" charset="0"/>
                <a:ea typeface="Georgia"/>
                <a:cs typeface="Times New Roman" panose="02020603050405020304" pitchFamily="18" charset="0"/>
                <a:sym typeface="Georgia"/>
              </a:rPr>
              <a:t>Web Application</a:t>
            </a:r>
            <a:endParaRPr dirty="0">
              <a:latin typeface="Times New Roman" panose="02020603050405020304" pitchFamily="18" charset="0"/>
              <a:ea typeface="Georgia"/>
              <a:cs typeface="Times New Roman" panose="02020603050405020304" pitchFamily="18" charset="0"/>
              <a:sym typeface="Georgia"/>
            </a:endParaRPr>
          </a:p>
          <a:p>
            <a:pPr marL="457200" marR="137160" lvl="0" indent="-304800" algn="just" rtl="0">
              <a:lnSpc>
                <a:spcPct val="130000"/>
              </a:lnSpc>
              <a:spcBef>
                <a:spcPts val="0"/>
              </a:spcBef>
              <a:spcAft>
                <a:spcPts val="0"/>
              </a:spcAft>
              <a:buSzPts val="1200"/>
              <a:buFont typeface="Georgia"/>
              <a:buChar char="●"/>
            </a:pPr>
            <a:r>
              <a:rPr lang="en" dirty="0">
                <a:latin typeface="Times New Roman" panose="02020603050405020304" pitchFamily="18" charset="0"/>
                <a:ea typeface="Georgia"/>
                <a:cs typeface="Times New Roman" panose="02020603050405020304" pitchFamily="18" charset="0"/>
                <a:sym typeface="Georgia"/>
              </a:rPr>
              <a:t>Web Design</a:t>
            </a:r>
            <a:endParaRPr dirty="0">
              <a:latin typeface="Times New Roman" panose="02020603050405020304" pitchFamily="18" charset="0"/>
              <a:ea typeface="Georgia"/>
              <a:cs typeface="Times New Roman" panose="02020603050405020304" pitchFamily="18" charset="0"/>
              <a:sym typeface="Georgia"/>
            </a:endParaRPr>
          </a:p>
          <a:p>
            <a:pPr marL="457200" lvl="0" indent="0" algn="just" rtl="0">
              <a:lnSpc>
                <a:spcPct val="150000"/>
              </a:lnSpc>
              <a:spcBef>
                <a:spcPts val="0"/>
              </a:spcBef>
              <a:spcAft>
                <a:spcPts val="0"/>
              </a:spcAft>
              <a:buNone/>
            </a:pPr>
            <a:endParaRPr b="1" dirty="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CAE7A0-B794-4336-8543-10022A57E13E}"/>
              </a:ext>
            </a:extLst>
          </p:cNvPr>
          <p:cNvSpPr>
            <a:spLocks noGrp="1"/>
          </p:cNvSpPr>
          <p:nvPr>
            <p:ph type="title"/>
          </p:nvPr>
        </p:nvSpPr>
        <p:spPr>
          <a:xfrm>
            <a:off x="733806" y="431072"/>
            <a:ext cx="7505700" cy="571560"/>
          </a:xfrm>
        </p:spPr>
        <p:txBody>
          <a:bodyPr>
            <a:normAutofit/>
          </a:bodyPr>
          <a:lstStyle/>
          <a:p>
            <a:pPr algn="ctr"/>
            <a:r>
              <a:rPr lang="en-US" sz="2400" b="1" dirty="0">
                <a:latin typeface="Times New Roman" panose="02020603050405020304" pitchFamily="18" charset="0"/>
                <a:cs typeface="Times New Roman" panose="02020603050405020304" pitchFamily="18" charset="0"/>
              </a:rPr>
              <a:t>INTERNSHIP OBJECTIVES</a:t>
            </a:r>
          </a:p>
        </p:txBody>
      </p:sp>
      <p:sp>
        <p:nvSpPr>
          <p:cNvPr id="3" name="Text Placeholder 2">
            <a:extLst>
              <a:ext uri="{FF2B5EF4-FFF2-40B4-BE49-F238E27FC236}">
                <a16:creationId xmlns:a16="http://schemas.microsoft.com/office/drawing/2014/main" xmlns="" id="{1499D996-9F99-423C-B222-C68E3488BF37}"/>
              </a:ext>
            </a:extLst>
          </p:cNvPr>
          <p:cNvSpPr>
            <a:spLocks noGrp="1"/>
          </p:cNvSpPr>
          <p:nvPr>
            <p:ph type="body" idx="1"/>
          </p:nvPr>
        </p:nvSpPr>
        <p:spPr>
          <a:xfrm>
            <a:off x="819150" y="1135856"/>
            <a:ext cx="7505700" cy="3460527"/>
          </a:xfrm>
        </p:spPr>
        <p:txBody>
          <a:bodyPr>
            <a:noAutofit/>
          </a:bodyPr>
          <a:lstStyle/>
          <a:p>
            <a:pPr>
              <a:lnSpc>
                <a:spcPct val="150000"/>
              </a:lnSpc>
            </a:pPr>
            <a:r>
              <a:rPr lang="en-US" sz="1600" dirty="0">
                <a:latin typeface="Times New Roman" panose="02020603050405020304" pitchFamily="18" charset="0"/>
                <a:cs typeface="Times New Roman" panose="02020603050405020304" pitchFamily="18" charset="0"/>
              </a:rPr>
              <a:t>Providing hands-on experience in </a:t>
            </a:r>
            <a:r>
              <a:rPr lang="en-US" sz="1600" dirty="0" smtClean="0">
                <a:latin typeface="Times New Roman" panose="02020603050405020304" pitchFamily="18" charset="0"/>
                <a:cs typeface="Times New Roman" panose="02020603050405020304" pitchFamily="18" charset="0"/>
              </a:rPr>
              <a:t>full stack Web</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development, including design, coding, and testing.</a:t>
            </a:r>
          </a:p>
          <a:p>
            <a:pPr>
              <a:lnSpc>
                <a:spcPct val="150000"/>
              </a:lnSpc>
            </a:pPr>
            <a:r>
              <a:rPr lang="en-US" sz="1600" dirty="0">
                <a:latin typeface="Times New Roman" panose="02020603050405020304" pitchFamily="18" charset="0"/>
                <a:cs typeface="Times New Roman" panose="02020603050405020304" pitchFamily="18" charset="0"/>
              </a:rPr>
              <a:t>Exposing interns to various tools and technologies used in </a:t>
            </a:r>
            <a:r>
              <a:rPr lang="en-US" sz="1600" dirty="0" smtClean="0">
                <a:latin typeface="Times New Roman" panose="02020603050405020304" pitchFamily="18" charset="0"/>
                <a:cs typeface="Times New Roman" panose="02020603050405020304" pitchFamily="18" charset="0"/>
              </a:rPr>
              <a:t>full stack web </a:t>
            </a:r>
            <a:r>
              <a:rPr lang="en-US" sz="1600" dirty="0">
                <a:latin typeface="Times New Roman" panose="02020603050405020304" pitchFamily="18" charset="0"/>
                <a:cs typeface="Times New Roman" panose="02020603050405020304" pitchFamily="18" charset="0"/>
              </a:rPr>
              <a:t>development.</a:t>
            </a:r>
          </a:p>
          <a:p>
            <a:pPr>
              <a:lnSpc>
                <a:spcPct val="150000"/>
              </a:lnSpc>
            </a:pPr>
            <a:r>
              <a:rPr lang="en-US" sz="1600" dirty="0">
                <a:latin typeface="Times New Roman" panose="02020603050405020304" pitchFamily="18" charset="0"/>
                <a:cs typeface="Times New Roman" panose="02020603050405020304" pitchFamily="18" charset="0"/>
              </a:rPr>
              <a:t>Encouraging creativity and innovation in problem-solving and design.</a:t>
            </a:r>
          </a:p>
          <a:p>
            <a:pPr>
              <a:lnSpc>
                <a:spcPct val="150000"/>
              </a:lnSpc>
            </a:pPr>
            <a:r>
              <a:rPr lang="en-US" sz="1600" dirty="0" smtClean="0">
                <a:latin typeface="Times New Roman" panose="02020603050405020304" pitchFamily="18" charset="0"/>
                <a:cs typeface="Times New Roman" panose="02020603050405020304" pitchFamily="18" charset="0"/>
              </a:rPr>
              <a:t>Developing </a:t>
            </a:r>
            <a:r>
              <a:rPr lang="en-US" sz="1600" dirty="0">
                <a:latin typeface="Times New Roman" panose="02020603050405020304" pitchFamily="18" charset="0"/>
                <a:cs typeface="Times New Roman" panose="02020603050405020304" pitchFamily="18" charset="0"/>
              </a:rPr>
              <a:t>communication and collaboration skills through team projects and mentorship</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901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6A0E1D-9064-4CB2-9044-A0C6350D10B9}"/>
              </a:ext>
            </a:extLst>
          </p:cNvPr>
          <p:cNvSpPr>
            <a:spLocks noGrp="1"/>
          </p:cNvSpPr>
          <p:nvPr>
            <p:ph type="title"/>
          </p:nvPr>
        </p:nvSpPr>
        <p:spPr>
          <a:xfrm>
            <a:off x="819150" y="378461"/>
            <a:ext cx="7505700" cy="605513"/>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INTERNSHIP DETAILS</a:t>
            </a:r>
          </a:p>
        </p:txBody>
      </p:sp>
      <p:sp>
        <p:nvSpPr>
          <p:cNvPr id="3" name="Text Placeholder 2">
            <a:extLst>
              <a:ext uri="{FF2B5EF4-FFF2-40B4-BE49-F238E27FC236}">
                <a16:creationId xmlns:a16="http://schemas.microsoft.com/office/drawing/2014/main" xmlns="" id="{51F7F647-B0A6-4D89-AA0B-ADB406A0997D}"/>
              </a:ext>
            </a:extLst>
          </p:cNvPr>
          <p:cNvSpPr>
            <a:spLocks noGrp="1"/>
          </p:cNvSpPr>
          <p:nvPr>
            <p:ph type="body" idx="1"/>
          </p:nvPr>
        </p:nvSpPr>
        <p:spPr>
          <a:xfrm>
            <a:off x="819150" y="983974"/>
            <a:ext cx="7505700" cy="3454751"/>
          </a:xfrm>
        </p:spPr>
        <p:txBody>
          <a:bodyPr/>
          <a:lstStyle/>
          <a:p>
            <a:pPr>
              <a:lnSpc>
                <a:spcPct val="150000"/>
              </a:lnSpc>
            </a:pPr>
            <a:r>
              <a:rPr lang="en-US" sz="1600" dirty="0">
                <a:latin typeface="Times New Roman" panose="02020603050405020304" pitchFamily="18" charset="0"/>
                <a:cs typeface="Times New Roman" panose="02020603050405020304" pitchFamily="18" charset="0"/>
              </a:rPr>
              <a:t>Start Date : </a:t>
            </a:r>
            <a:r>
              <a:rPr lang="en-US" sz="1600" dirty="0" smtClean="0">
                <a:latin typeface="Times New Roman" panose="02020603050405020304" pitchFamily="18" charset="0"/>
                <a:cs typeface="Times New Roman" panose="02020603050405020304" pitchFamily="18" charset="0"/>
              </a:rPr>
              <a:t>11</a:t>
            </a:r>
            <a:r>
              <a:rPr lang="en-US" sz="1600" baseline="30000" dirty="0" smtClean="0">
                <a:latin typeface="Times New Roman" panose="02020603050405020304" pitchFamily="18" charset="0"/>
                <a:cs typeface="Times New Roman" panose="02020603050405020304" pitchFamily="18" charset="0"/>
              </a:rPr>
              <a:t>th</a:t>
            </a:r>
            <a:r>
              <a:rPr lang="en-US" sz="1600" dirty="0" smtClean="0">
                <a:latin typeface="Times New Roman" panose="02020603050405020304" pitchFamily="18" charset="0"/>
                <a:cs typeface="Times New Roman" panose="02020603050405020304" pitchFamily="18" charset="0"/>
              </a:rPr>
              <a:t> August 2023</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End Date:  </a:t>
            </a:r>
            <a:r>
              <a:rPr lang="en-US" sz="1600" dirty="0" smtClean="0">
                <a:latin typeface="Times New Roman" panose="02020603050405020304" pitchFamily="18" charset="0"/>
                <a:cs typeface="Times New Roman" panose="02020603050405020304" pitchFamily="18" charset="0"/>
              </a:rPr>
              <a:t>10</a:t>
            </a:r>
            <a:r>
              <a:rPr lang="en-US" sz="1600" baseline="30000" dirty="0" smtClean="0">
                <a:latin typeface="Times New Roman" panose="02020603050405020304" pitchFamily="18" charset="0"/>
                <a:cs typeface="Times New Roman" panose="02020603050405020304" pitchFamily="18" charset="0"/>
              </a:rPr>
              <a:t>th</a:t>
            </a:r>
            <a:r>
              <a:rPr lang="en-US" sz="16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September</a:t>
            </a:r>
            <a:r>
              <a:rPr lang="en-US" sz="1600" dirty="0" smtClean="0">
                <a:latin typeface="Times New Roman" panose="02020603050405020304" pitchFamily="18" charset="0"/>
                <a:cs typeface="Times New Roman" panose="02020603050405020304" pitchFamily="18" charset="0"/>
              </a:rPr>
              <a:t> 2023</a:t>
            </a:r>
            <a:endParaRPr lang="en-US" sz="1600"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Total Duration: 1 month</a:t>
            </a:r>
          </a:p>
          <a:p>
            <a:pPr>
              <a:lnSpc>
                <a:spcPct val="150000"/>
              </a:lnSpc>
            </a:pPr>
            <a:r>
              <a:rPr lang="en-US" sz="1600" dirty="0">
                <a:latin typeface="Times New Roman" panose="02020603050405020304" pitchFamily="18" charset="0"/>
                <a:cs typeface="Times New Roman" panose="02020603050405020304" pitchFamily="18" charset="0"/>
              </a:rPr>
              <a:t>Guide : </a:t>
            </a:r>
            <a:r>
              <a:rPr lang="en-US" sz="1600" dirty="0" err="1">
                <a:latin typeface="Times New Roman" panose="02020603050405020304" pitchFamily="18" charset="0"/>
                <a:cs typeface="Times New Roman" panose="02020603050405020304" pitchFamily="18" charset="0"/>
              </a:rPr>
              <a:t>S</a:t>
            </a:r>
            <a:r>
              <a:rPr lang="en-US" sz="1600" dirty="0" err="1" smtClean="0">
                <a:latin typeface="Times New Roman" panose="02020603050405020304" pitchFamily="18" charset="0"/>
                <a:cs typeface="Times New Roman" panose="02020603050405020304" pitchFamily="18" charset="0"/>
              </a:rPr>
              <a:t>poorthi</a:t>
            </a:r>
            <a:r>
              <a:rPr lang="en-US" sz="1600" dirty="0" smtClean="0">
                <a:latin typeface="Times New Roman" panose="02020603050405020304" pitchFamily="18" charset="0"/>
                <a:cs typeface="Times New Roman" panose="02020603050405020304" pitchFamily="18" charset="0"/>
              </a:rPr>
              <a:t> C</a:t>
            </a:r>
          </a:p>
          <a:p>
            <a:pPr>
              <a:lnSpc>
                <a:spcPct val="150000"/>
              </a:lnSpc>
            </a:pPr>
            <a:r>
              <a:rPr lang="en-US" sz="1600" dirty="0" smtClean="0">
                <a:latin typeface="Times New Roman" panose="02020603050405020304" pitchFamily="18" charset="0"/>
                <a:cs typeface="Times New Roman" panose="02020603050405020304" pitchFamily="18" charset="0"/>
              </a:rPr>
              <a:t>Office </a:t>
            </a:r>
            <a:r>
              <a:rPr lang="en-US" sz="1600" dirty="0">
                <a:latin typeface="Times New Roman" panose="02020603050405020304" pitchFamily="18" charset="0"/>
                <a:cs typeface="Times New Roman" panose="02020603050405020304" pitchFamily="18" charset="0"/>
              </a:rPr>
              <a:t>Hours: </a:t>
            </a:r>
            <a:r>
              <a:rPr lang="en-US" sz="1600" dirty="0" smtClean="0">
                <a:latin typeface="Times New Roman" panose="02020603050405020304" pitchFamily="18" charset="0"/>
                <a:cs typeface="Times New Roman" panose="02020603050405020304" pitchFamily="18" charset="0"/>
              </a:rPr>
              <a:t>10:00 </a:t>
            </a:r>
            <a:r>
              <a:rPr lang="en-US" sz="1600" dirty="0">
                <a:latin typeface="Times New Roman" panose="02020603050405020304" pitchFamily="18" charset="0"/>
                <a:cs typeface="Times New Roman" panose="02020603050405020304" pitchFamily="18" charset="0"/>
              </a:rPr>
              <a:t>AM to 3 PM</a:t>
            </a:r>
          </a:p>
          <a:p>
            <a:pPr>
              <a:lnSpc>
                <a:spcPct val="150000"/>
              </a:lnSpc>
            </a:pPr>
            <a:r>
              <a:rPr lang="en-US" sz="1600" dirty="0">
                <a:latin typeface="Times New Roman" panose="02020603050405020304" pitchFamily="18" charset="0"/>
                <a:cs typeface="Times New Roman" panose="02020603050405020304" pitchFamily="18" charset="0"/>
              </a:rPr>
              <a:t>Office Days: Monday to Saturday</a:t>
            </a:r>
          </a:p>
          <a:p>
            <a:pPr marL="146050" indent="0">
              <a:buNone/>
            </a:pPr>
            <a:endParaRPr lang="en-US" sz="1600" dirty="0"/>
          </a:p>
          <a:p>
            <a:endParaRPr lang="en-US" dirty="0"/>
          </a:p>
        </p:txBody>
      </p:sp>
    </p:spTree>
    <p:extLst>
      <p:ext uri="{BB962C8B-B14F-4D97-AF65-F5344CB8AC3E}">
        <p14:creationId xmlns:p14="http://schemas.microsoft.com/office/powerpoint/2010/main" val="172284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08F020-B556-4AFA-8F91-9F6F61B2DDAB}"/>
              </a:ext>
            </a:extLst>
          </p:cNvPr>
          <p:cNvSpPr>
            <a:spLocks noGrp="1"/>
          </p:cNvSpPr>
          <p:nvPr>
            <p:ph type="title"/>
          </p:nvPr>
        </p:nvSpPr>
        <p:spPr>
          <a:xfrm>
            <a:off x="819150" y="249252"/>
            <a:ext cx="7505700" cy="476306"/>
          </a:xfrm>
        </p:spPr>
        <p:txBody>
          <a:bodyPr>
            <a:normAutofit fontScale="90000"/>
          </a:bodyPr>
          <a:lstStyle/>
          <a:p>
            <a:pPr algn="ctr"/>
            <a:r>
              <a:rPr lang="en-US" sz="2400" dirty="0">
                <a:latin typeface="Times New Roman" panose="02020603050405020304" pitchFamily="18" charset="0"/>
                <a:cs typeface="Times New Roman" panose="02020603050405020304" pitchFamily="18" charset="0"/>
              </a:rPr>
              <a:t>PROJECT INTRODUCTION</a:t>
            </a:r>
          </a:p>
        </p:txBody>
      </p:sp>
      <p:sp>
        <p:nvSpPr>
          <p:cNvPr id="3" name="Text Placeholder 2">
            <a:extLst>
              <a:ext uri="{FF2B5EF4-FFF2-40B4-BE49-F238E27FC236}">
                <a16:creationId xmlns:a16="http://schemas.microsoft.com/office/drawing/2014/main" xmlns="" id="{4DD5FB71-81A6-4BC5-B2CB-AB33027193AC}"/>
              </a:ext>
            </a:extLst>
          </p:cNvPr>
          <p:cNvSpPr>
            <a:spLocks noGrp="1"/>
          </p:cNvSpPr>
          <p:nvPr>
            <p:ph type="body" idx="1"/>
          </p:nvPr>
        </p:nvSpPr>
        <p:spPr>
          <a:xfrm>
            <a:off x="819150" y="725558"/>
            <a:ext cx="7505700" cy="4075042"/>
          </a:xfrm>
        </p:spPr>
        <p:txBody>
          <a:bodyPr>
            <a:noAutofit/>
          </a:bodyPr>
          <a:lstStyle/>
          <a:p>
            <a:pPr>
              <a:lnSpc>
                <a:spcPct val="150000"/>
              </a:lnSpc>
            </a:pPr>
            <a:r>
              <a:rPr lang="en-US" sz="1400" dirty="0" smtClean="0">
                <a:latin typeface="Times New Roman" pitchFamily="18" charset="0"/>
                <a:cs typeface="Times New Roman" pitchFamily="18" charset="0"/>
              </a:rPr>
              <a:t>Project </a:t>
            </a:r>
            <a:r>
              <a:rPr lang="en-US" sz="1400" dirty="0">
                <a:latin typeface="Times New Roman" pitchFamily="18" charset="0"/>
                <a:cs typeface="Times New Roman" pitchFamily="18" charset="0"/>
              </a:rPr>
              <a:t>aims to revolutionize the existing landing page for our tech startup. </a:t>
            </a:r>
            <a:endParaRPr lang="en-US" sz="1400" dirty="0">
              <a:latin typeface="Times New Roman" pitchFamily="18" charset="0"/>
              <a:cs typeface="Times New Roman" pitchFamily="18" charset="0"/>
            </a:endParaRPr>
          </a:p>
          <a:p>
            <a:pPr>
              <a:lnSpc>
                <a:spcPct val="150000"/>
              </a:lnSpc>
            </a:pPr>
            <a:r>
              <a:rPr lang="en-US" sz="1400" dirty="0"/>
              <a:t>A landing page serves several important purposes for individuals, businesses, and </a:t>
            </a:r>
            <a:r>
              <a:rPr lang="en-US" sz="1400" dirty="0" smtClean="0"/>
              <a:t>organizations</a:t>
            </a:r>
          </a:p>
          <a:p>
            <a:pPr>
              <a:lnSpc>
                <a:spcPct val="150000"/>
              </a:lnSpc>
            </a:pPr>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dashboard is built using React.js, a popular JavaScript library for building user interfaces, and it leverages various libraries and tools from the React ecosystem to create a responsive and customizable dashboard</a:t>
            </a:r>
            <a:r>
              <a:rPr lang="en-US" sz="1400" dirty="0" smtClean="0">
                <a:latin typeface="Times New Roman" panose="02020603050405020304" pitchFamily="18" charset="0"/>
                <a:cs typeface="Times New Roman" panose="02020603050405020304" pitchFamily="18" charset="0"/>
              </a:rPr>
              <a:t>.</a:t>
            </a:r>
          </a:p>
          <a:p>
            <a:pPr>
              <a:lnSpc>
                <a:spcPct val="150000"/>
              </a:lnSpc>
            </a:pPr>
            <a:r>
              <a:rPr lang="en-US" sz="1400" dirty="0"/>
              <a:t>S</a:t>
            </a:r>
            <a:r>
              <a:rPr lang="en-US" sz="1400" dirty="0" smtClean="0"/>
              <a:t>ervices </a:t>
            </a:r>
            <a:r>
              <a:rPr lang="en-US" sz="1400" dirty="0"/>
              <a:t>can vary greatly depending on the industry, niche, and specific goals of the entity. </a:t>
            </a:r>
            <a:endParaRPr lang="en-US" sz="1200" dirty="0" smtClean="0">
              <a:latin typeface="Times New Roman" panose="02020603050405020304" pitchFamily="18" charset="0"/>
              <a:cs typeface="Times New Roman" panose="02020603050405020304" pitchFamily="18" charset="0"/>
            </a:endParaRPr>
          </a:p>
          <a:p>
            <a:pPr>
              <a:lnSpc>
                <a:spcPct val="15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203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580293"/>
            <a:ext cx="7505700" cy="501162"/>
          </a:xfrm>
        </p:spPr>
        <p:txBody>
          <a:bodyPr>
            <a:normAutofit fontScale="90000"/>
          </a:bodyPr>
          <a:lstStyle/>
          <a:p>
            <a:r>
              <a:rPr lang="en-US" sz="2800" dirty="0" smtClean="0"/>
              <a:t>Services</a:t>
            </a:r>
            <a:r>
              <a:rPr lang="en-US" sz="2400" dirty="0" smtClean="0"/>
              <a:t> </a:t>
            </a:r>
            <a:endParaRPr lang="en-US" sz="2400" dirty="0"/>
          </a:p>
        </p:txBody>
      </p:sp>
      <p:sp>
        <p:nvSpPr>
          <p:cNvPr id="3" name="Text Placeholder 2"/>
          <p:cNvSpPr>
            <a:spLocks noGrp="1"/>
          </p:cNvSpPr>
          <p:nvPr>
            <p:ph type="body" idx="1"/>
          </p:nvPr>
        </p:nvSpPr>
        <p:spPr>
          <a:xfrm>
            <a:off x="819150" y="1107831"/>
            <a:ext cx="7505700" cy="3330894"/>
          </a:xfrm>
        </p:spPr>
        <p:txBody>
          <a:bodyPr/>
          <a:lstStyle/>
          <a:p>
            <a:pPr>
              <a:lnSpc>
                <a:spcPct val="150000"/>
              </a:lnSpc>
            </a:pPr>
            <a:r>
              <a:rPr lang="en-US" sz="1400" dirty="0"/>
              <a:t>Here are some  types of services provided by our </a:t>
            </a:r>
            <a:r>
              <a:rPr lang="en-US" sz="1400" dirty="0" smtClean="0"/>
              <a:t>project</a:t>
            </a:r>
          </a:p>
          <a:p>
            <a:pPr lvl="1">
              <a:buFont typeface="Wingdings" pitchFamily="2" charset="2"/>
              <a:buChar char="v"/>
            </a:pPr>
            <a:r>
              <a:rPr lang="en-US" sz="1400" b="1" dirty="0"/>
              <a:t>Consulting Services</a:t>
            </a:r>
            <a:r>
              <a:rPr lang="en-US" sz="1400" dirty="0" smtClean="0"/>
              <a:t>:</a:t>
            </a:r>
            <a:endParaRPr lang="en-US" sz="1400" dirty="0"/>
          </a:p>
          <a:p>
            <a:pPr lvl="2">
              <a:buFont typeface="Wingdings" pitchFamily="2" charset="2"/>
              <a:buChar char="Ø"/>
            </a:pPr>
            <a:r>
              <a:rPr lang="en-US" sz="1200" dirty="0"/>
              <a:t>Business Consulting</a:t>
            </a:r>
          </a:p>
          <a:p>
            <a:pPr lvl="2">
              <a:buFont typeface="Wingdings" pitchFamily="2" charset="2"/>
              <a:buChar char="Ø"/>
            </a:pPr>
            <a:r>
              <a:rPr lang="en-US" sz="1200" dirty="0"/>
              <a:t>Management Consulting</a:t>
            </a:r>
          </a:p>
          <a:p>
            <a:pPr lvl="2">
              <a:buFont typeface="Wingdings" pitchFamily="2" charset="2"/>
              <a:buChar char="Ø"/>
            </a:pPr>
            <a:r>
              <a:rPr lang="en-US" sz="1200" dirty="0"/>
              <a:t>Financial Consulting</a:t>
            </a:r>
          </a:p>
          <a:p>
            <a:pPr lvl="2">
              <a:buFont typeface="Wingdings" pitchFamily="2" charset="2"/>
              <a:buChar char="Ø"/>
            </a:pPr>
            <a:r>
              <a:rPr lang="en-US" sz="1200" dirty="0"/>
              <a:t>IT Consulting</a:t>
            </a:r>
          </a:p>
          <a:p>
            <a:pPr lvl="2">
              <a:buFont typeface="Wingdings" pitchFamily="2" charset="2"/>
              <a:buChar char="Ø"/>
            </a:pPr>
            <a:r>
              <a:rPr lang="en-US" sz="1200" dirty="0"/>
              <a:t>Marketing Consulting</a:t>
            </a:r>
          </a:p>
          <a:p>
            <a:pPr lvl="1">
              <a:buFont typeface="Wingdings" pitchFamily="2" charset="2"/>
              <a:buChar char="v"/>
            </a:pPr>
            <a:endParaRPr lang="en-US" sz="1200" dirty="0" smtClean="0"/>
          </a:p>
          <a:p>
            <a:pPr lvl="1">
              <a:buFont typeface="Wingdings" pitchFamily="2" charset="2"/>
              <a:buChar char="v"/>
            </a:pPr>
            <a:r>
              <a:rPr lang="en-US" sz="1400" b="1" dirty="0"/>
              <a:t>Professional Services</a:t>
            </a:r>
            <a:r>
              <a:rPr lang="en-US" sz="1400" dirty="0"/>
              <a:t>:</a:t>
            </a:r>
          </a:p>
          <a:p>
            <a:pPr lvl="2">
              <a:buFont typeface="Wingdings" pitchFamily="2" charset="2"/>
              <a:buChar char="Ø"/>
            </a:pPr>
            <a:r>
              <a:rPr lang="en-US" sz="1200" dirty="0"/>
              <a:t>Legal Services</a:t>
            </a:r>
          </a:p>
          <a:p>
            <a:pPr lvl="2">
              <a:buFont typeface="Wingdings" pitchFamily="2" charset="2"/>
              <a:buChar char="Ø"/>
            </a:pPr>
            <a:r>
              <a:rPr lang="en-US" sz="1200" dirty="0"/>
              <a:t>Accounting and Tax Services</a:t>
            </a:r>
          </a:p>
          <a:p>
            <a:pPr lvl="2">
              <a:buFont typeface="Wingdings" pitchFamily="2" charset="2"/>
              <a:buChar char="Ø"/>
            </a:pPr>
            <a:r>
              <a:rPr lang="en-US" sz="1200" dirty="0"/>
              <a:t>Human Resources (HR) Services</a:t>
            </a:r>
          </a:p>
          <a:p>
            <a:pPr lvl="2">
              <a:buFont typeface="Wingdings" pitchFamily="2" charset="2"/>
              <a:buChar char="Ø"/>
            </a:pPr>
            <a:r>
              <a:rPr lang="en-US" sz="1200" dirty="0"/>
              <a:t>Architecture and Engineering Services</a:t>
            </a:r>
          </a:p>
          <a:p>
            <a:pPr marL="1987550" lvl="4" indent="0">
              <a:buNone/>
            </a:pPr>
            <a:endParaRPr lang="en-US" sz="1200" dirty="0" smtClean="0"/>
          </a:p>
        </p:txBody>
      </p:sp>
    </p:spTree>
    <p:extLst>
      <p:ext uri="{BB962C8B-B14F-4D97-AF65-F5344CB8AC3E}">
        <p14:creationId xmlns:p14="http://schemas.microsoft.com/office/powerpoint/2010/main" val="4103459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1636C-6037-4D8C-BA7D-ECE22C74C2AE}"/>
              </a:ext>
            </a:extLst>
          </p:cNvPr>
          <p:cNvSpPr>
            <a:spLocks noGrp="1"/>
          </p:cNvSpPr>
          <p:nvPr>
            <p:ph type="title"/>
          </p:nvPr>
        </p:nvSpPr>
        <p:spPr>
          <a:xfrm>
            <a:off x="819150" y="259191"/>
            <a:ext cx="7505700" cy="575696"/>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RESEARCH PROBLEM</a:t>
            </a:r>
          </a:p>
        </p:txBody>
      </p:sp>
      <p:sp>
        <p:nvSpPr>
          <p:cNvPr id="3" name="Text Placeholder 2">
            <a:extLst>
              <a:ext uri="{FF2B5EF4-FFF2-40B4-BE49-F238E27FC236}">
                <a16:creationId xmlns:a16="http://schemas.microsoft.com/office/drawing/2014/main" xmlns="" id="{DEBF3CE4-E5A5-47D0-A192-6756E2CD5BEB}"/>
              </a:ext>
            </a:extLst>
          </p:cNvPr>
          <p:cNvSpPr>
            <a:spLocks noGrp="1"/>
          </p:cNvSpPr>
          <p:nvPr>
            <p:ph type="body" idx="1"/>
          </p:nvPr>
        </p:nvSpPr>
        <p:spPr>
          <a:xfrm>
            <a:off x="819150" y="834887"/>
            <a:ext cx="7505700" cy="4049422"/>
          </a:xfrm>
        </p:spPr>
        <p:txBody>
          <a:bodyPr>
            <a:normAutofit fontScale="25000" lnSpcReduction="20000"/>
          </a:bodyPr>
          <a:lstStyle/>
          <a:p>
            <a:pPr>
              <a:lnSpc>
                <a:spcPct val="170000"/>
              </a:lnSpc>
            </a:pPr>
            <a:r>
              <a:rPr lang="en-US" sz="5600" b="1" dirty="0">
                <a:latin typeface="Times New Roman" panose="02020603050405020304" pitchFamily="18" charset="0"/>
                <a:cs typeface="Times New Roman" panose="02020603050405020304" pitchFamily="18" charset="0"/>
              </a:rPr>
              <a:t>User experience (UX) design</a:t>
            </a:r>
            <a:r>
              <a:rPr lang="en-US" sz="5600" dirty="0">
                <a:latin typeface="Times New Roman" panose="02020603050405020304" pitchFamily="18" charset="0"/>
                <a:cs typeface="Times New Roman" panose="02020603050405020304" pitchFamily="18" charset="0"/>
              </a:rPr>
              <a:t>:  This </a:t>
            </a:r>
            <a:r>
              <a:rPr lang="en-US" sz="5600" dirty="0" smtClean="0">
                <a:latin typeface="Times New Roman" panose="02020603050405020304" pitchFamily="18" charset="0"/>
                <a:cs typeface="Times New Roman" panose="02020603050405020304" pitchFamily="18" charset="0"/>
              </a:rPr>
              <a:t>could include conducting user research and testing to determine the most intuitive and efficient layout, navigation, and features for the dashboard.</a:t>
            </a:r>
          </a:p>
          <a:p>
            <a:pPr>
              <a:lnSpc>
                <a:spcPct val="170000"/>
              </a:lnSpc>
            </a:pPr>
            <a:r>
              <a:rPr lang="en-US" sz="5600" b="1" dirty="0" smtClean="0">
                <a:latin typeface="Times New Roman" panose="02020603050405020304" pitchFamily="18" charset="0"/>
                <a:cs typeface="Times New Roman" panose="02020603050405020304" pitchFamily="18" charset="0"/>
              </a:rPr>
              <a:t>Performance optimization</a:t>
            </a:r>
            <a:r>
              <a:rPr lang="en-US" sz="5600" dirty="0" smtClean="0">
                <a:latin typeface="Times New Roman" panose="02020603050405020304" pitchFamily="18" charset="0"/>
                <a:cs typeface="Times New Roman" panose="02020603050405020304" pitchFamily="18" charset="0"/>
              </a:rPr>
              <a:t>: This could include analyzing and improving the loading speed, responsiveness, and overall performance of the dashboard.</a:t>
            </a:r>
          </a:p>
          <a:p>
            <a:pPr>
              <a:lnSpc>
                <a:spcPct val="170000"/>
              </a:lnSpc>
            </a:pPr>
            <a:r>
              <a:rPr lang="en-US" sz="5600" b="1" dirty="0" smtClean="0">
                <a:latin typeface="Times New Roman" panose="02020603050405020304" pitchFamily="18" charset="0"/>
                <a:cs typeface="Times New Roman" panose="02020603050405020304" pitchFamily="18" charset="0"/>
              </a:rPr>
              <a:t>Data visualization</a:t>
            </a:r>
            <a:r>
              <a:rPr lang="en-US" sz="5600" dirty="0" smtClean="0">
                <a:latin typeface="Times New Roman" panose="02020603050405020304" pitchFamily="18" charset="0"/>
                <a:cs typeface="Times New Roman" panose="02020603050405020304" pitchFamily="18" charset="0"/>
              </a:rPr>
              <a:t>: This could involve researching the best data visualization techniques, such as charts, graphs, and tables, and testing them with users to determine which ones are most effective.</a:t>
            </a:r>
          </a:p>
          <a:p>
            <a:pPr>
              <a:lnSpc>
                <a:spcPct val="170000"/>
              </a:lnSpc>
            </a:pPr>
            <a:r>
              <a:rPr lang="en-US" sz="5600" b="1" dirty="0" smtClean="0">
                <a:latin typeface="Times New Roman" panose="02020603050405020304" pitchFamily="18" charset="0"/>
                <a:cs typeface="Times New Roman" panose="02020603050405020304" pitchFamily="18" charset="0"/>
              </a:rPr>
              <a:t>Integration </a:t>
            </a:r>
            <a:r>
              <a:rPr lang="en-US" sz="5600" b="1" dirty="0">
                <a:latin typeface="Times New Roman" panose="02020603050405020304" pitchFamily="18" charset="0"/>
                <a:cs typeface="Times New Roman" panose="02020603050405020304" pitchFamily="18" charset="0"/>
              </a:rPr>
              <a:t>with external systems</a:t>
            </a:r>
            <a:r>
              <a:rPr lang="en-US" sz="5600" dirty="0">
                <a:latin typeface="Times New Roman" panose="02020603050405020304" pitchFamily="18" charset="0"/>
                <a:cs typeface="Times New Roman" panose="02020603050405020304" pitchFamily="18" charset="0"/>
              </a:rPr>
              <a:t>: This could include researching and testing different integration tools and techniques, as well as evaluating the security and reliability of the integration.</a:t>
            </a:r>
          </a:p>
          <a:p>
            <a:pPr>
              <a:lnSpc>
                <a:spcPct val="170000"/>
              </a:lnSpc>
            </a:pPr>
            <a:r>
              <a:rPr lang="en-US" sz="5600" b="1" dirty="0">
                <a:latin typeface="Times New Roman" panose="02020603050405020304" pitchFamily="18" charset="0"/>
                <a:cs typeface="Times New Roman" panose="02020603050405020304" pitchFamily="18" charset="0"/>
              </a:rPr>
              <a:t>Accessibility</a:t>
            </a:r>
            <a:r>
              <a:rPr lang="en-US" sz="5600" dirty="0">
                <a:latin typeface="Times New Roman" panose="02020603050405020304" pitchFamily="18" charset="0"/>
                <a:cs typeface="Times New Roman" panose="02020603050405020304" pitchFamily="18" charset="0"/>
              </a:rPr>
              <a:t>: This could include researching and implementing accessibility features, such as keyboard navigation, screen reader support, and color contrast adjustments.</a:t>
            </a:r>
            <a:r>
              <a:rPr lang="en-US" sz="4900" dirty="0">
                <a:latin typeface="Times New Roman" panose="02020603050405020304" pitchFamily="18" charset="0"/>
                <a:cs typeface="Times New Roman" panose="02020603050405020304" pitchFamily="18" charset="0"/>
              </a:rPr>
              <a:t/>
            </a:r>
            <a:br>
              <a:rPr lang="en-US" sz="4900" dirty="0">
                <a:latin typeface="Times New Roman" panose="02020603050405020304" pitchFamily="18" charset="0"/>
                <a:cs typeface="Times New Roman" panose="02020603050405020304" pitchFamily="18" charset="0"/>
              </a:rPr>
            </a:br>
            <a:r>
              <a:rPr lang="en-US" sz="1600" dirty="0"/>
              <a:t/>
            </a:r>
            <a:br>
              <a:rPr lang="en-US" sz="1600" dirty="0"/>
            </a:b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652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9A47A7-D237-49C3-89A3-7F42882EA4E7}"/>
              </a:ext>
            </a:extLst>
          </p:cNvPr>
          <p:cNvSpPr>
            <a:spLocks noGrp="1"/>
          </p:cNvSpPr>
          <p:nvPr>
            <p:ph type="title"/>
          </p:nvPr>
        </p:nvSpPr>
        <p:spPr>
          <a:xfrm>
            <a:off x="888724" y="243509"/>
            <a:ext cx="6843920" cy="655209"/>
          </a:xfrm>
        </p:spPr>
        <p:txBody>
          <a:bodyPr>
            <a:normAutofit/>
          </a:bodyPr>
          <a:lstStyle/>
          <a:p>
            <a:pPr algn="ctr"/>
            <a:r>
              <a:rPr lang="en-US" sz="2400" dirty="0">
                <a:latin typeface="Times New Roman" panose="02020603050405020304" pitchFamily="18" charset="0"/>
                <a:cs typeface="Times New Roman" panose="02020603050405020304" pitchFamily="18" charset="0"/>
              </a:rPr>
              <a:t>INTERNSHIP CURRICULUM</a:t>
            </a:r>
          </a:p>
        </p:txBody>
      </p:sp>
      <p:sp>
        <p:nvSpPr>
          <p:cNvPr id="3" name="Text Placeholder 2">
            <a:extLst>
              <a:ext uri="{FF2B5EF4-FFF2-40B4-BE49-F238E27FC236}">
                <a16:creationId xmlns:a16="http://schemas.microsoft.com/office/drawing/2014/main" xmlns="" id="{12DF6AD3-04EE-43D3-B683-6E2F2F13E495}"/>
              </a:ext>
            </a:extLst>
          </p:cNvPr>
          <p:cNvSpPr>
            <a:spLocks noGrp="1"/>
          </p:cNvSpPr>
          <p:nvPr>
            <p:ph type="body" idx="1"/>
          </p:nvPr>
        </p:nvSpPr>
        <p:spPr>
          <a:xfrm>
            <a:off x="819150" y="844826"/>
            <a:ext cx="7505700" cy="4055165"/>
          </a:xfrm>
        </p:spPr>
        <p:txBody>
          <a:bodyPr>
            <a:normAutofit lnSpcReduction="10000"/>
          </a:bodyPr>
          <a:lstStyle/>
          <a:p>
            <a:pPr algn="just">
              <a:lnSpc>
                <a:spcPct val="150000"/>
              </a:lnSpc>
            </a:pPr>
            <a:r>
              <a:rPr lang="en-US" sz="1400" b="1" dirty="0">
                <a:latin typeface="Times New Roman" panose="02020603050405020304" pitchFamily="18" charset="0"/>
                <a:cs typeface="Times New Roman" panose="02020603050405020304" pitchFamily="18" charset="0"/>
              </a:rPr>
              <a:t>HTML</a:t>
            </a:r>
            <a:r>
              <a:rPr lang="en-US" sz="1400" dirty="0">
                <a:latin typeface="Times New Roman" panose="02020603050405020304" pitchFamily="18" charset="0"/>
                <a:cs typeface="Times New Roman" panose="02020603050405020304" pitchFamily="18" charset="0"/>
              </a:rPr>
              <a:t> : HTML is the foundation of web development and is essential for creating static web pages and dynamic web applications. It uses a set of predefined tags to structure and format the content of a web page, such as headings, paragraphs, lists, links, and images.</a:t>
            </a:r>
          </a:p>
          <a:p>
            <a:pPr algn="just">
              <a:lnSpc>
                <a:spcPct val="150000"/>
              </a:lnSpc>
            </a:pPr>
            <a:r>
              <a:rPr lang="en-US" sz="16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CSS</a:t>
            </a:r>
            <a:r>
              <a:rPr lang="en-US" sz="14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 CSS is an essential part of web development and is used to create visually appealing and user-friendly websites and web applications. </a:t>
            </a:r>
            <a:r>
              <a:rPr lang="en-US" sz="1400" dirty="0">
                <a:latin typeface="Times New Roman" panose="02020603050405020304" pitchFamily="18" charset="0"/>
                <a:cs typeface="Times New Roman" panose="02020603050405020304" pitchFamily="18" charset="0"/>
              </a:rPr>
              <a:t>CSS is used to control the layout, formatting, and appearance of a web page, such as the color, font, size, and position of text and images.</a:t>
            </a:r>
          </a:p>
          <a:p>
            <a:pPr>
              <a:lnSpc>
                <a:spcPct val="150000"/>
              </a:lnSpc>
            </a:pPr>
            <a:r>
              <a:rPr lang="en-US" sz="1400" b="1" dirty="0">
                <a:latin typeface="Times New Roman" panose="02020603050405020304" pitchFamily="18" charset="0"/>
                <a:cs typeface="Times New Roman" panose="02020603050405020304" pitchFamily="18" charset="0"/>
              </a:rPr>
              <a:t>JavaScript: </a:t>
            </a:r>
            <a:r>
              <a:rPr lang="en-US" sz="1500" dirty="0">
                <a:latin typeface="Times New Roman" panose="02020603050405020304" pitchFamily="18" charset="0"/>
                <a:cs typeface="Times New Roman" panose="02020603050405020304" pitchFamily="18" charset="0"/>
              </a:rPr>
              <a:t>JavaScript is a high-level programming language used to create interactive and dynamic web pages and web applications. It is a client-side scripting language, which means it runs on the user's browser and can manipulate the HTML and CSS on the fly, without requiring a server-side request. It is widely used in web development to create interactive forms, menus, animations, and other dynamic features.</a:t>
            </a:r>
          </a:p>
          <a:p>
            <a:pPr>
              <a:lnSpc>
                <a:spcPct val="150000"/>
              </a:lnSpc>
            </a:pPr>
            <a:endParaRPr lang="en-US" sz="1500" b="1" dirty="0">
              <a:latin typeface="Times New Roman" panose="02020603050405020304" pitchFamily="18" charset="0"/>
              <a:cs typeface="Times New Roman" panose="02020603050405020304" pitchFamily="18" charset="0"/>
            </a:endParaRPr>
          </a:p>
          <a:p>
            <a:pPr>
              <a:lnSpc>
                <a:spcPct val="150000"/>
              </a:lnSpc>
            </a:pPr>
            <a:endParaRPr lang="en-US" sz="1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205075"/>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1216</Words>
  <Application>Microsoft Office PowerPoint</Application>
  <PresentationFormat>On-screen Show (16:9)</PresentationFormat>
  <Paragraphs>89</Paragraphs>
  <Slides>15</Slides>
  <Notes>3</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Shift</vt:lpstr>
      <vt:lpstr>BANGALORE TECHNOLOGICAL INSTITUTE Department of Computer Science  &amp; Engineering </vt:lpstr>
      <vt:lpstr>PowerPoint Presentation</vt:lpstr>
      <vt:lpstr>PowerPoint Presentation</vt:lpstr>
      <vt:lpstr>INTERNSHIP OBJECTIVES</vt:lpstr>
      <vt:lpstr>INTERNSHIP DETAILS</vt:lpstr>
      <vt:lpstr>PROJECT INTRODUCTION</vt:lpstr>
      <vt:lpstr>Services </vt:lpstr>
      <vt:lpstr>RESEARCH PROBLEM</vt:lpstr>
      <vt:lpstr>INTERNSHIP CURRICULUM</vt:lpstr>
      <vt:lpstr>PowerPoint Presentation</vt:lpstr>
      <vt:lpstr>INTERNSHIP SCHEDULE</vt:lpstr>
      <vt:lpstr>PowerPoint Presentation</vt:lpstr>
      <vt:lpstr>Project Snapshots</vt:lpstr>
      <vt:lpstr>PowerPoint Presentation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TECHNOLOGICAL INSTITUTE Department of Computer Science  &amp; Engineering</dc:title>
  <dc:creator>Sudip Paudel</dc:creator>
  <cp:lastModifiedBy>dell</cp:lastModifiedBy>
  <cp:revision>51</cp:revision>
  <dcterms:modified xsi:type="dcterms:W3CDTF">2023-10-03T17:02:58Z</dcterms:modified>
</cp:coreProperties>
</file>